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43"/>
  </p:notesMasterIdLst>
  <p:handoutMasterIdLst>
    <p:handoutMasterId r:id="rId44"/>
  </p:handoutMasterIdLst>
  <p:sldIdLst>
    <p:sldId id="299" r:id="rId2"/>
    <p:sldId id="509" r:id="rId3"/>
    <p:sldId id="510" r:id="rId4"/>
    <p:sldId id="514" r:id="rId5"/>
    <p:sldId id="511" r:id="rId6"/>
    <p:sldId id="475" r:id="rId7"/>
    <p:sldId id="407" r:id="rId8"/>
    <p:sldId id="486" r:id="rId9"/>
    <p:sldId id="479" r:id="rId10"/>
    <p:sldId id="488" r:id="rId11"/>
    <p:sldId id="497" r:id="rId12"/>
    <p:sldId id="496" r:id="rId13"/>
    <p:sldId id="474" r:id="rId14"/>
    <p:sldId id="515" r:id="rId15"/>
    <p:sldId id="483" r:id="rId16"/>
    <p:sldId id="484" r:id="rId17"/>
    <p:sldId id="480" r:id="rId18"/>
    <p:sldId id="491" r:id="rId19"/>
    <p:sldId id="498" r:id="rId20"/>
    <p:sldId id="487" r:id="rId21"/>
    <p:sldId id="512" r:id="rId22"/>
    <p:sldId id="494" r:id="rId23"/>
    <p:sldId id="519" r:id="rId24"/>
    <p:sldId id="520" r:id="rId25"/>
    <p:sldId id="516" r:id="rId26"/>
    <p:sldId id="521" r:id="rId27"/>
    <p:sldId id="507" r:id="rId28"/>
    <p:sldId id="257" r:id="rId29"/>
    <p:sldId id="505" r:id="rId30"/>
    <p:sldId id="506" r:id="rId31"/>
    <p:sldId id="517" r:id="rId32"/>
    <p:sldId id="504" r:id="rId33"/>
    <p:sldId id="500" r:id="rId34"/>
    <p:sldId id="501" r:id="rId35"/>
    <p:sldId id="513" r:id="rId36"/>
    <p:sldId id="463" r:id="rId37"/>
    <p:sldId id="489" r:id="rId38"/>
    <p:sldId id="495" r:id="rId39"/>
    <p:sldId id="499" r:id="rId40"/>
    <p:sldId id="481" r:id="rId41"/>
    <p:sldId id="518" r:id="rId42"/>
  </p:sldIdLst>
  <p:sldSz cx="11522075" cy="6480175"/>
  <p:notesSz cx="9926638" cy="6797675"/>
  <p:custDataLst>
    <p:tags r:id="rId45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2" orient="horz" pos="3470" userDrawn="1">
          <p15:clr>
            <a:srgbClr val="A4A3A4"/>
          </p15:clr>
        </p15:guide>
        <p15:guide id="13" orient="horz" pos="3674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  <p15:guide id="24" pos="1848" userDrawn="1">
          <p15:clr>
            <a:srgbClr val="A4A3A4"/>
          </p15:clr>
        </p15:guide>
        <p15:guide id="25" pos="1940" userDrawn="1">
          <p15:clr>
            <a:srgbClr val="A4A3A4"/>
          </p15:clr>
        </p15:guide>
        <p15:guide id="26" pos="204" userDrawn="1">
          <p15:clr>
            <a:srgbClr val="A4A3A4"/>
          </p15:clr>
        </p15:guide>
        <p15:guide id="27" orient="horz" pos="204" userDrawn="1">
          <p15:clr>
            <a:srgbClr val="A4A3A4"/>
          </p15:clr>
        </p15:guide>
        <p15:guide id="28" pos="54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  <p15:guide id="3" pos="437" userDrawn="1">
          <p15:clr>
            <a:srgbClr val="A4A3A4"/>
          </p15:clr>
        </p15:guide>
        <p15:guide id="4" pos="581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da2" initials="d" lastIdx="6" clrIdx="0"/>
  <p:cmAuthor id="1" name="Dada" initials="DT" lastIdx="20" clrIdx="1"/>
  <p:cmAuthor id="2" name="Dada-Design" initials="D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694"/>
    <a:srgbClr val="93AECA"/>
    <a:srgbClr val="CFAEC6"/>
    <a:srgbClr val="F1D989"/>
    <a:srgbClr val="F09899"/>
    <a:srgbClr val="000000"/>
    <a:srgbClr val="C4C4C4"/>
    <a:srgbClr val="E20074"/>
    <a:srgbClr val="E20000"/>
    <a:srgbClr val="992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8" autoAdjust="0"/>
    <p:restoredTop sz="96412" autoAdjust="0"/>
  </p:normalViewPr>
  <p:slideViewPr>
    <p:cSldViewPr snapToGrid="0" snapToObjects="1">
      <p:cViewPr varScale="1">
        <p:scale>
          <a:sx n="120" d="100"/>
          <a:sy n="120" d="100"/>
        </p:scale>
        <p:origin x="312" y="108"/>
      </p:cViewPr>
      <p:guideLst>
        <p:guide orient="horz" pos="2041"/>
        <p:guide orient="horz" pos="930"/>
        <p:guide orient="horz" pos="3266"/>
        <p:guide orient="horz" pos="3470"/>
        <p:guide orient="horz" pos="3674"/>
        <p:guide orient="horz" pos="3878"/>
        <p:guide pos="7054"/>
        <p:guide pos="5318"/>
        <p:guide pos="3674"/>
        <p:guide pos="3584"/>
        <p:guide pos="3629"/>
        <p:guide pos="1848"/>
        <p:guide pos="1940"/>
        <p:guide pos="204"/>
        <p:guide orient="horz" pos="204"/>
        <p:guide pos="54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57" d="100"/>
          <a:sy n="157" d="100"/>
        </p:scale>
        <p:origin x="2664" y="150"/>
      </p:cViewPr>
      <p:guideLst>
        <p:guide orient="horz" pos="2141"/>
        <p:guide pos="3127"/>
        <p:guide pos="437"/>
        <p:guide pos="58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8550072" y="6423000"/>
            <a:ext cx="682620" cy="20874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Grotesk Next" pitchFamily="2" charset="0"/>
              </a:rPr>
              <a:pPr/>
              <a:t>‹Nr.›</a:t>
            </a:fld>
            <a:endParaRPr lang="de-DE" dirty="0">
              <a:latin typeface="TeleGrotesk Next" pitchFamily="2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695326" y="217300"/>
            <a:ext cx="8537366" cy="381904"/>
            <a:chOff x="324001" y="5672267"/>
            <a:chExt cx="10874224" cy="486439"/>
          </a:xfrm>
        </p:grpSpPr>
        <p:pic>
          <p:nvPicPr>
            <p:cNvPr id="10" name="Grafik 9" descr="T_Logo_3c_Slogan_p_DE_1000%.emf"/>
            <p:cNvPicPr>
              <a:picLocks noChangeAspect="1"/>
            </p:cNvPicPr>
            <p:nvPr userDrawn="1"/>
          </p:nvPicPr>
          <p:blipFill>
            <a:blip r:embed="rId2"/>
            <a:srcRect r="67770"/>
            <a:stretch>
              <a:fillRect/>
            </a:stretch>
          </p:blipFill>
          <p:spPr>
            <a:xfrm>
              <a:off x="324001" y="5672706"/>
              <a:ext cx="1181556" cy="486000"/>
            </a:xfrm>
            <a:prstGeom prst="rect">
              <a:avLst/>
            </a:prstGeom>
          </p:spPr>
        </p:pic>
        <p:pic>
          <p:nvPicPr>
            <p:cNvPr id="11" name="Grafik 10" descr="T_Logo_3c_Slogan_p_DE_1000%.emf"/>
            <p:cNvPicPr>
              <a:picLocks noChangeAspect="1"/>
            </p:cNvPicPr>
            <p:nvPr userDrawn="1"/>
          </p:nvPicPr>
          <p:blipFill>
            <a:blip r:embed="rId2"/>
            <a:srcRect l="40898"/>
            <a:stretch>
              <a:fillRect/>
            </a:stretch>
          </p:blipFill>
          <p:spPr>
            <a:xfrm>
              <a:off x="9031520" y="5672267"/>
              <a:ext cx="2166705" cy="4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pos="438" userDrawn="1">
          <p15:clr>
            <a:srgbClr val="F26B43"/>
          </p15:clr>
        </p15:guide>
        <p15:guide id="2" pos="5816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70188" y="276225"/>
            <a:ext cx="4386262" cy="2466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>
              <a:latin typeface="TeleGrotesk Next" pitchFamily="2" charset="0"/>
            </a:endParaRPr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93042" y="2881932"/>
            <a:ext cx="8540556" cy="34059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8550978" y="6423000"/>
            <a:ext cx="682620" cy="20874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de-DE" smtClean="0">
                <a:latin typeface="TeleGrotesk Next" pitchFamily="2" charset="0"/>
              </a:rPr>
              <a:pPr/>
              <a:t>‹Nr.›</a:t>
            </a:fld>
            <a:endParaRPr lang="de-DE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70188" y="276225"/>
            <a:ext cx="4386262" cy="24669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>
              <a:latin typeface="TeleGrotesk Next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de-DE" smtClean="0">
                <a:latin typeface="TeleGrotesk Next" pitchFamily="2" charset="0"/>
              </a:rPr>
              <a:pPr/>
              <a:t>1</a:t>
            </a:fld>
            <a:endParaRPr lang="de-DE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53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Traditional </a:t>
            </a:r>
            <a:r>
              <a:rPr lang="de-DE" dirty="0">
                <a:sym typeface="Wingdings" panose="05000000000000000000" pitchFamily="2" charset="2"/>
              </a:rPr>
              <a:t> ML </a:t>
            </a:r>
            <a:r>
              <a:rPr lang="de-DE" dirty="0"/>
              <a:t>Shift: Also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„Software 2.0“ (</a:t>
            </a:r>
            <a:r>
              <a:rPr lang="de-DE" sz="1000" b="0" i="0" kern="1200" dirty="0">
                <a:solidFill>
                  <a:schemeClr val="tx1"/>
                </a:solidFill>
                <a:effectLst/>
                <a:latin typeface="TeleGrotesk Next" pitchFamily="2" charset="0"/>
                <a:ea typeface="+mn-ea"/>
                <a:cs typeface="+mn-cs"/>
                <a:sym typeface="TeleGrotesk Next" pitchFamily="2" charset="0"/>
              </a:rPr>
              <a:t>Andrej </a:t>
            </a:r>
            <a:r>
              <a:rPr lang="de-DE" sz="1000" b="0" i="0" kern="1200" dirty="0" err="1">
                <a:solidFill>
                  <a:schemeClr val="tx1"/>
                </a:solidFill>
                <a:effectLst/>
                <a:latin typeface="TeleGrotesk Next" pitchFamily="2" charset="0"/>
                <a:ea typeface="+mn-ea"/>
                <a:cs typeface="+mn-cs"/>
                <a:sym typeface="TeleGrotesk Next" pitchFamily="2" charset="0"/>
              </a:rPr>
              <a:t>Karpathy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Überleitung: wie lernt nun eine </a:t>
            </a:r>
            <a:r>
              <a:rPr lang="de-DE" dirty="0" err="1"/>
              <a:t>maschine</a:t>
            </a:r>
            <a:r>
              <a:rPr lang="de-DE" dirty="0"/>
              <a:t>? Da gibt es nicht eine </a:t>
            </a:r>
            <a:r>
              <a:rPr lang="de-DE" dirty="0" err="1"/>
              <a:t>antwort</a:t>
            </a:r>
            <a:r>
              <a:rPr lang="de-DE" dirty="0"/>
              <a:t>, sondern (siehe </a:t>
            </a:r>
            <a:r>
              <a:rPr lang="de-DE" dirty="0" err="1"/>
              <a:t>historie</a:t>
            </a:r>
            <a:r>
              <a:rPr lang="de-DE" dirty="0"/>
              <a:t>) ein weites </a:t>
            </a:r>
            <a:r>
              <a:rPr lang="de-DE" dirty="0" err="1"/>
              <a:t>feld</a:t>
            </a:r>
            <a:r>
              <a:rPr lang="de-DE" dirty="0"/>
              <a:t> an </a:t>
            </a:r>
            <a:r>
              <a:rPr lang="de-DE" dirty="0" err="1"/>
              <a:t>möglichkeiten</a:t>
            </a:r>
            <a:r>
              <a:rPr lang="de-DE" dirty="0"/>
              <a:t>, die für verschiedene typen von erde (daten) und </a:t>
            </a:r>
            <a:r>
              <a:rPr lang="de-DE" dirty="0" err="1"/>
              <a:t>informationsbedarfen</a:t>
            </a:r>
            <a:r>
              <a:rPr lang="de-DE" dirty="0"/>
              <a:t> mehr oder weniger gut geeignet sind.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de-DE" smtClean="0">
                <a:latin typeface="TeleGrotesk Next" pitchFamily="2" charset="0"/>
              </a:rPr>
              <a:pPr/>
              <a:t>8</a:t>
            </a:fld>
            <a:endParaRPr lang="de-DE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4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41DC36-F913-4826-B0BB-6C478154B1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FC08019-9530-4640-89AB-E20B96C4EC92}" type="slidenum">
              <a:t>28</a:t>
            </a:fld>
            <a:endParaRPr lang="de-D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C2364-CCAF-44C1-85DF-95F4559F81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7A7A72-3F24-48D7-9636-8CAAB4BF07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41DC36-F913-4826-B0BB-6C478154B1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FC08019-9530-4640-89AB-E20B96C4EC92}" type="slidenum">
              <a:t>32</a:t>
            </a:fld>
            <a:endParaRPr lang="de-D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C2364-CCAF-44C1-85DF-95F4559F81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7A7A72-3F24-48D7-9636-8CAAB4BF07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21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52535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10874374" cy="2308324"/>
          </a:xfrm>
          <a:noFill/>
        </p:spPr>
        <p:txBody>
          <a:bodyPr wrap="square" lIns="0" tIns="0">
            <a:spAutoFit/>
          </a:bodyPr>
          <a:lstStyle>
            <a:lvl1pPr>
              <a:defRPr sz="75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60 (75) 90 PT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323850" y="3240088"/>
            <a:ext cx="10874375" cy="512090"/>
          </a:xfrm>
          <a:noFill/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4" name="Gruppieren 33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63" name="Gruppieren 62"/>
          <p:cNvGrpSpPr/>
          <p:nvPr userDrawn="1"/>
        </p:nvGrpSpPr>
        <p:grpSpPr bwMode="black">
          <a:xfrm>
            <a:off x="8415338" y="5789613"/>
            <a:ext cx="2782887" cy="206375"/>
            <a:chOff x="8415338" y="5789613"/>
            <a:chExt cx="2782887" cy="206375"/>
          </a:xfrm>
        </p:grpSpPr>
        <p:sp>
          <p:nvSpPr>
            <p:cNvPr id="42" name="Freeform 39"/>
            <p:cNvSpPr>
              <a:spLocks/>
            </p:cNvSpPr>
            <p:nvPr userDrawn="1"/>
          </p:nvSpPr>
          <p:spPr bwMode="black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black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black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black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43"/>
            <p:cNvSpPr>
              <a:spLocks noEditPoints="1"/>
            </p:cNvSpPr>
            <p:nvPr userDrawn="1"/>
          </p:nvSpPr>
          <p:spPr bwMode="black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black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black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black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black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black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black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black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black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black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6" name="Freeform 53"/>
            <p:cNvSpPr>
              <a:spLocks noEditPoints="1"/>
            </p:cNvSpPr>
            <p:nvPr userDrawn="1"/>
          </p:nvSpPr>
          <p:spPr bwMode="black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black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black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56"/>
            <p:cNvSpPr>
              <a:spLocks noEditPoints="1"/>
            </p:cNvSpPr>
            <p:nvPr userDrawn="1"/>
          </p:nvSpPr>
          <p:spPr bwMode="black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black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black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black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40376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kal">
    <p:bg>
      <p:bgPr>
        <a:blipFill dpi="0" rotWithShape="1">
          <a:blip r:embed="rId4">
            <a:lum/>
          </a:blip>
          <a:srcRect/>
          <a:stretch>
            <a:fillRect l="-40000" r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97710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white">
          <a:xfrm>
            <a:off x="5760890" y="0"/>
            <a:ext cx="5761186" cy="6480175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12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49"/>
            <a:ext cx="5113187" cy="4860926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/>
              <a:t>Inhalt/</a:t>
            </a:r>
            <a:br>
              <a:rPr lang="de-DE" dirty="0"/>
            </a:br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6006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Living Magenta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35965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1583252"/>
            <a:ext cx="10874374" cy="1846659"/>
          </a:xfrm>
          <a:noFill/>
        </p:spPr>
        <p:txBody>
          <a:bodyPr wrap="square" lIns="0" tIns="0">
            <a:sp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60 (75) 90 PT</a:t>
            </a:r>
          </a:p>
        </p:txBody>
      </p:sp>
    </p:spTree>
    <p:extLst>
      <p:ext uri="{BB962C8B-B14F-4D97-AF65-F5344CB8AC3E}">
        <p14:creationId xmlns:p14="http://schemas.microsoft.com/office/powerpoint/2010/main" val="1322943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vertikal">
    <p:bg>
      <p:bgPr>
        <a:blipFill dpi="0" rotWithShape="1">
          <a:blip r:embed="rId4">
            <a:lum/>
          </a:blip>
          <a:srcRect/>
          <a:stretch>
            <a:fillRect l="-40000" r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5702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gray">
          <a:xfrm>
            <a:off x="5761038" y="0"/>
            <a:ext cx="5761037" cy="647866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6084888" y="323850"/>
            <a:ext cx="5113337" cy="5184775"/>
          </a:xfrm>
          <a:noFill/>
        </p:spPr>
        <p:txBody>
          <a:bodyPr wrap="square" lIns="0" tIns="0" anchor="ctr">
            <a:noAutofit/>
          </a:bodyPr>
          <a:lstStyle>
            <a:lvl1pPr>
              <a:defRPr sz="4500" baseline="0" smtClean="0">
                <a:solidFill>
                  <a:schemeClr val="tx2"/>
                </a:solidFill>
                <a:latin typeface="TeleGrotesk Next" pitchFamily="2" charset="0"/>
                <a:sym typeface="TeleGrotesk Next" pitchFamily="2" charset="0"/>
              </a:defRPr>
            </a:lvl1pPr>
          </a:lstStyle>
          <a:p>
            <a:r>
              <a:rPr lang="de-DE" dirty="0"/>
              <a:t>01</a:t>
            </a:r>
            <a:br>
              <a:rPr lang="de-DE" dirty="0"/>
            </a:br>
            <a:r>
              <a:rPr lang="de-DE" dirty="0" err="1"/>
              <a:t>TeleGrotesk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next</a:t>
            </a:r>
            <a:r>
              <a:rPr lang="de-DE" dirty="0"/>
              <a:t> (45) 60 PT</a:t>
            </a:r>
          </a:p>
        </p:txBody>
      </p:sp>
    </p:spTree>
    <p:extLst>
      <p:ext uri="{BB962C8B-B14F-4D97-AF65-F5344CB8AC3E}">
        <p14:creationId xmlns:p14="http://schemas.microsoft.com/office/powerpoint/2010/main" val="804947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23580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7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17367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999" y="1476374"/>
            <a:ext cx="10872000" cy="4032251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11279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4"/>
            <a:ext cx="53656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32475" y="1476374"/>
            <a:ext cx="5364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61492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4"/>
            <a:ext cx="3528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668475" y="1476374"/>
            <a:ext cx="3528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996237" y="1476375"/>
            <a:ext cx="3528000" cy="40322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08414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32316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078158" y="1476375"/>
            <a:ext cx="2610000" cy="40322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8586475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28847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12394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5"/>
            <a:ext cx="5365600" cy="4032250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orizontal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 bwMode="white">
          <a:xfrm>
            <a:off x="-1" y="3240088"/>
            <a:ext cx="11522076" cy="3240087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40000"/>
            <a:ext cx="10874374" cy="1933905"/>
          </a:xfrm>
          <a:noFill/>
        </p:spPr>
        <p:txBody>
          <a:bodyPr wrap="square" lIns="0" tIns="14400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Telegrotesk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4" name="Gruppieren 13"/>
          <p:cNvGrpSpPr/>
          <p:nvPr userDrawn="1"/>
        </p:nvGrpSpPr>
        <p:grpSpPr bwMode="black">
          <a:xfrm>
            <a:off x="8415338" y="5789613"/>
            <a:ext cx="2782887" cy="206375"/>
            <a:chOff x="8415338" y="5789613"/>
            <a:chExt cx="2782887" cy="206375"/>
          </a:xfrm>
        </p:grpSpPr>
        <p:sp>
          <p:nvSpPr>
            <p:cNvPr id="17" name="Freeform 39"/>
            <p:cNvSpPr>
              <a:spLocks/>
            </p:cNvSpPr>
            <p:nvPr userDrawn="1"/>
          </p:nvSpPr>
          <p:spPr bwMode="black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40"/>
            <p:cNvSpPr>
              <a:spLocks noEditPoints="1"/>
            </p:cNvSpPr>
            <p:nvPr userDrawn="1"/>
          </p:nvSpPr>
          <p:spPr bwMode="black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41"/>
            <p:cNvSpPr>
              <a:spLocks/>
            </p:cNvSpPr>
            <p:nvPr userDrawn="1"/>
          </p:nvSpPr>
          <p:spPr bwMode="black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42"/>
            <p:cNvSpPr>
              <a:spLocks/>
            </p:cNvSpPr>
            <p:nvPr userDrawn="1"/>
          </p:nvSpPr>
          <p:spPr bwMode="black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43"/>
            <p:cNvSpPr>
              <a:spLocks noEditPoints="1"/>
            </p:cNvSpPr>
            <p:nvPr userDrawn="1"/>
          </p:nvSpPr>
          <p:spPr bwMode="black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44"/>
            <p:cNvSpPr>
              <a:spLocks/>
            </p:cNvSpPr>
            <p:nvPr userDrawn="1"/>
          </p:nvSpPr>
          <p:spPr bwMode="black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45"/>
            <p:cNvSpPr>
              <a:spLocks/>
            </p:cNvSpPr>
            <p:nvPr userDrawn="1"/>
          </p:nvSpPr>
          <p:spPr bwMode="black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46"/>
            <p:cNvSpPr>
              <a:spLocks/>
            </p:cNvSpPr>
            <p:nvPr userDrawn="1"/>
          </p:nvSpPr>
          <p:spPr bwMode="black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47"/>
            <p:cNvSpPr>
              <a:spLocks/>
            </p:cNvSpPr>
            <p:nvPr userDrawn="1"/>
          </p:nvSpPr>
          <p:spPr bwMode="black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48"/>
            <p:cNvSpPr>
              <a:spLocks noEditPoints="1"/>
            </p:cNvSpPr>
            <p:nvPr userDrawn="1"/>
          </p:nvSpPr>
          <p:spPr bwMode="black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49"/>
            <p:cNvSpPr>
              <a:spLocks/>
            </p:cNvSpPr>
            <p:nvPr userDrawn="1"/>
          </p:nvSpPr>
          <p:spPr bwMode="black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50"/>
            <p:cNvSpPr>
              <a:spLocks/>
            </p:cNvSpPr>
            <p:nvPr userDrawn="1"/>
          </p:nvSpPr>
          <p:spPr bwMode="black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51"/>
            <p:cNvSpPr>
              <a:spLocks/>
            </p:cNvSpPr>
            <p:nvPr userDrawn="1"/>
          </p:nvSpPr>
          <p:spPr bwMode="black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52"/>
            <p:cNvSpPr>
              <a:spLocks noEditPoints="1"/>
            </p:cNvSpPr>
            <p:nvPr userDrawn="1"/>
          </p:nvSpPr>
          <p:spPr bwMode="black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53"/>
            <p:cNvSpPr>
              <a:spLocks noEditPoints="1"/>
            </p:cNvSpPr>
            <p:nvPr userDrawn="1"/>
          </p:nvSpPr>
          <p:spPr bwMode="black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black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black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56"/>
            <p:cNvSpPr>
              <a:spLocks noEditPoints="1"/>
            </p:cNvSpPr>
            <p:nvPr userDrawn="1"/>
          </p:nvSpPr>
          <p:spPr bwMode="black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black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black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black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1FF818F-5B37-4549-AE79-8D785FF7B2BA}"/>
              </a:ext>
            </a:extLst>
          </p:cNvPr>
          <p:cNvSpPr txBox="1"/>
          <p:nvPr userDrawn="1"/>
        </p:nvSpPr>
        <p:spPr bwMode="gray">
          <a:xfrm>
            <a:off x="3397718" y="1116531"/>
            <a:ext cx="0" cy="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de-DE" sz="1800" dirty="0" err="1"/>
          </a:p>
        </p:txBody>
      </p:sp>
    </p:spTree>
    <p:extLst>
      <p:ext uri="{BB962C8B-B14F-4D97-AF65-F5344CB8AC3E}">
        <p14:creationId xmlns:p14="http://schemas.microsoft.com/office/powerpoint/2010/main" val="1910033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33647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832625" y="1483994"/>
            <a:ext cx="5365600" cy="4024631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58469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Tisch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9281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dirty="0">
              <a:solidFill>
                <a:srgbClr val="E20074"/>
              </a:solidFill>
              <a:latin typeface="TeleGrotesk Next Ultra" pitchFamily="2" charset="0"/>
              <a:cs typeface="TeleGrotesk Next" pitchFamily="2" charset="0"/>
              <a:sym typeface="TeleGrotesk Next Ultra" pitchFamily="2" charset="0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noProof="0" dirty="0">
              <a:solidFill>
                <a:srgbClr val="E20074"/>
              </a:solidFill>
              <a:latin typeface="TeleGrotesk Next Ultra" pitchFamily="2" charset="0"/>
              <a:cs typeface="TeleGrotesk Next" pitchFamily="2" charset="0"/>
              <a:sym typeface="TeleGrotesk Next Ultra" pitchFamily="2" charset="0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sz="4800" dirty="0"/>
              <a:t>TELEGROTESK </a:t>
            </a:r>
            <a:r>
              <a:rPr lang="de-DE" sz="4800" dirty="0" err="1"/>
              <a:t>next</a:t>
            </a:r>
            <a:r>
              <a:rPr lang="de-DE" sz="4800" dirty="0"/>
              <a:t> ULTRA </a:t>
            </a:r>
            <a:br>
              <a:rPr lang="de-DE" sz="4800" dirty="0"/>
            </a:br>
            <a:r>
              <a:rPr lang="de-DE" sz="4800" dirty="0"/>
              <a:t>40 (48) 60 </a:t>
            </a:r>
            <a:r>
              <a:rPr lang="de-DE" sz="4800" dirty="0" err="1"/>
              <a:t>pt</a:t>
            </a:r>
            <a:endParaRPr lang="de-DE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69332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b="0" i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24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85" name="Gruppieren 84"/>
          <p:cNvGrpSpPr>
            <a:grpSpLocks noChangeAspect="1"/>
          </p:cNvGrpSpPr>
          <p:nvPr userDrawn="1"/>
        </p:nvGrpSpPr>
        <p:grpSpPr>
          <a:xfrm>
            <a:off x="9108742" y="5878528"/>
            <a:ext cx="2087419" cy="154800"/>
            <a:chOff x="8415338" y="5789613"/>
            <a:chExt cx="2782887" cy="206375"/>
          </a:xfrm>
          <a:solidFill>
            <a:schemeClr val="tx2"/>
          </a:solidFill>
        </p:grpSpPr>
        <p:sp>
          <p:nvSpPr>
            <p:cNvPr id="86" name="Freeform 39"/>
            <p:cNvSpPr>
              <a:spLocks/>
            </p:cNvSpPr>
            <p:nvPr userDrawn="1"/>
          </p:nvSpPr>
          <p:spPr bwMode="auto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7" name="Freeform 40"/>
            <p:cNvSpPr>
              <a:spLocks noEditPoints="1"/>
            </p:cNvSpPr>
            <p:nvPr userDrawn="1"/>
          </p:nvSpPr>
          <p:spPr bwMode="auto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8" name="Freeform 41"/>
            <p:cNvSpPr>
              <a:spLocks/>
            </p:cNvSpPr>
            <p:nvPr userDrawn="1"/>
          </p:nvSpPr>
          <p:spPr bwMode="auto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9" name="Freeform 42"/>
            <p:cNvSpPr>
              <a:spLocks/>
            </p:cNvSpPr>
            <p:nvPr userDrawn="1"/>
          </p:nvSpPr>
          <p:spPr bwMode="auto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0" name="Freeform 43"/>
            <p:cNvSpPr>
              <a:spLocks noEditPoints="1"/>
            </p:cNvSpPr>
            <p:nvPr userDrawn="1"/>
          </p:nvSpPr>
          <p:spPr bwMode="auto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1" name="Freeform 44"/>
            <p:cNvSpPr>
              <a:spLocks/>
            </p:cNvSpPr>
            <p:nvPr userDrawn="1"/>
          </p:nvSpPr>
          <p:spPr bwMode="auto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2" name="Freeform 45"/>
            <p:cNvSpPr>
              <a:spLocks/>
            </p:cNvSpPr>
            <p:nvPr userDrawn="1"/>
          </p:nvSpPr>
          <p:spPr bwMode="auto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3" name="Freeform 46"/>
            <p:cNvSpPr>
              <a:spLocks/>
            </p:cNvSpPr>
            <p:nvPr userDrawn="1"/>
          </p:nvSpPr>
          <p:spPr bwMode="auto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4" name="Freeform 47"/>
            <p:cNvSpPr>
              <a:spLocks/>
            </p:cNvSpPr>
            <p:nvPr userDrawn="1"/>
          </p:nvSpPr>
          <p:spPr bwMode="auto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5" name="Freeform 48"/>
            <p:cNvSpPr>
              <a:spLocks noEditPoints="1"/>
            </p:cNvSpPr>
            <p:nvPr userDrawn="1"/>
          </p:nvSpPr>
          <p:spPr bwMode="auto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6" name="Freeform 49"/>
            <p:cNvSpPr>
              <a:spLocks/>
            </p:cNvSpPr>
            <p:nvPr userDrawn="1"/>
          </p:nvSpPr>
          <p:spPr bwMode="auto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7" name="Freeform 50"/>
            <p:cNvSpPr>
              <a:spLocks/>
            </p:cNvSpPr>
            <p:nvPr userDrawn="1"/>
          </p:nvSpPr>
          <p:spPr bwMode="auto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8" name="Freeform 51"/>
            <p:cNvSpPr>
              <a:spLocks/>
            </p:cNvSpPr>
            <p:nvPr userDrawn="1"/>
          </p:nvSpPr>
          <p:spPr bwMode="auto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9" name="Freeform 52"/>
            <p:cNvSpPr>
              <a:spLocks noEditPoints="1"/>
            </p:cNvSpPr>
            <p:nvPr userDrawn="1"/>
          </p:nvSpPr>
          <p:spPr bwMode="auto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0" name="Freeform 53"/>
            <p:cNvSpPr>
              <a:spLocks noEditPoints="1"/>
            </p:cNvSpPr>
            <p:nvPr userDrawn="1"/>
          </p:nvSpPr>
          <p:spPr bwMode="auto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1" name="Freeform 54"/>
            <p:cNvSpPr>
              <a:spLocks/>
            </p:cNvSpPr>
            <p:nvPr userDrawn="1"/>
          </p:nvSpPr>
          <p:spPr bwMode="auto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2" name="Freeform 55"/>
            <p:cNvSpPr>
              <a:spLocks/>
            </p:cNvSpPr>
            <p:nvPr userDrawn="1"/>
          </p:nvSpPr>
          <p:spPr bwMode="auto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3" name="Freeform 56"/>
            <p:cNvSpPr>
              <a:spLocks noEditPoints="1"/>
            </p:cNvSpPr>
            <p:nvPr userDrawn="1"/>
          </p:nvSpPr>
          <p:spPr bwMode="auto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4" name="Freeform 57"/>
            <p:cNvSpPr>
              <a:spLocks/>
            </p:cNvSpPr>
            <p:nvPr userDrawn="1"/>
          </p:nvSpPr>
          <p:spPr bwMode="auto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5" name="Freeform 58"/>
            <p:cNvSpPr>
              <a:spLocks/>
            </p:cNvSpPr>
            <p:nvPr userDrawn="1"/>
          </p:nvSpPr>
          <p:spPr bwMode="auto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6" name="Freeform 59"/>
            <p:cNvSpPr>
              <a:spLocks/>
            </p:cNvSpPr>
            <p:nvPr userDrawn="1"/>
          </p:nvSpPr>
          <p:spPr bwMode="auto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07" name="Gruppieren 106"/>
          <p:cNvGrpSpPr/>
          <p:nvPr userDrawn="1"/>
        </p:nvGrpSpPr>
        <p:grpSpPr>
          <a:xfrm>
            <a:off x="323850" y="5672138"/>
            <a:ext cx="987425" cy="485775"/>
            <a:chOff x="323850" y="5672138"/>
            <a:chExt cx="987425" cy="485775"/>
          </a:xfrm>
        </p:grpSpPr>
        <p:sp>
          <p:nvSpPr>
            <p:cNvPr id="108" name="Freeform 5"/>
            <p:cNvSpPr>
              <a:spLocks/>
            </p:cNvSpPr>
            <p:nvPr userDrawn="1"/>
          </p:nvSpPr>
          <p:spPr bwMode="auto">
            <a:xfrm>
              <a:off x="323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9" name="Freeform 6"/>
            <p:cNvSpPr>
              <a:spLocks/>
            </p:cNvSpPr>
            <p:nvPr userDrawn="1"/>
          </p:nvSpPr>
          <p:spPr bwMode="auto">
            <a:xfrm>
              <a:off x="623888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0" name="Freeform 7"/>
            <p:cNvSpPr>
              <a:spLocks/>
            </p:cNvSpPr>
            <p:nvPr userDrawn="1"/>
          </p:nvSpPr>
          <p:spPr bwMode="auto">
            <a:xfrm>
              <a:off x="917575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29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1" name="Freeform 8"/>
            <p:cNvSpPr>
              <a:spLocks/>
            </p:cNvSpPr>
            <p:nvPr userDrawn="1"/>
          </p:nvSpPr>
          <p:spPr bwMode="auto">
            <a:xfrm>
              <a:off x="1212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3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2" name="Freeform 9"/>
            <p:cNvSpPr>
              <a:spLocks/>
            </p:cNvSpPr>
            <p:nvPr userDrawn="1"/>
          </p:nvSpPr>
          <p:spPr bwMode="auto">
            <a:xfrm>
              <a:off x="323850" y="5672138"/>
              <a:ext cx="398463" cy="485775"/>
            </a:xfrm>
            <a:custGeom>
              <a:avLst/>
              <a:gdLst>
                <a:gd name="T0" fmla="*/ 402 w 407"/>
                <a:gd name="T1" fmla="*/ 0 h 496"/>
                <a:gd name="T2" fmla="*/ 5 w 407"/>
                <a:gd name="T3" fmla="*/ 0 h 496"/>
                <a:gd name="T4" fmla="*/ 0 w 407"/>
                <a:gd name="T5" fmla="*/ 175 h 496"/>
                <a:gd name="T6" fmla="*/ 27 w 407"/>
                <a:gd name="T7" fmla="*/ 179 h 496"/>
                <a:gd name="T8" fmla="*/ 67 w 407"/>
                <a:gd name="T9" fmla="*/ 64 h 496"/>
                <a:gd name="T10" fmla="*/ 164 w 407"/>
                <a:gd name="T11" fmla="*/ 23 h 496"/>
                <a:gd name="T12" fmla="*/ 164 w 407"/>
                <a:gd name="T13" fmla="*/ 390 h 496"/>
                <a:gd name="T14" fmla="*/ 150 w 407"/>
                <a:gd name="T15" fmla="*/ 452 h 496"/>
                <a:gd name="T16" fmla="*/ 110 w 407"/>
                <a:gd name="T17" fmla="*/ 467 h 496"/>
                <a:gd name="T18" fmla="*/ 81 w 407"/>
                <a:gd name="T19" fmla="*/ 468 h 496"/>
                <a:gd name="T20" fmla="*/ 81 w 407"/>
                <a:gd name="T21" fmla="*/ 496 h 496"/>
                <a:gd name="T22" fmla="*/ 326 w 407"/>
                <a:gd name="T23" fmla="*/ 496 h 496"/>
                <a:gd name="T24" fmla="*/ 326 w 407"/>
                <a:gd name="T25" fmla="*/ 468 h 496"/>
                <a:gd name="T26" fmla="*/ 297 w 407"/>
                <a:gd name="T27" fmla="*/ 467 h 496"/>
                <a:gd name="T28" fmla="*/ 257 w 407"/>
                <a:gd name="T29" fmla="*/ 452 h 496"/>
                <a:gd name="T30" fmla="*/ 243 w 407"/>
                <a:gd name="T31" fmla="*/ 390 h 496"/>
                <a:gd name="T32" fmla="*/ 243 w 407"/>
                <a:gd name="T33" fmla="*/ 23 h 496"/>
                <a:gd name="T34" fmla="*/ 340 w 407"/>
                <a:gd name="T35" fmla="*/ 64 h 496"/>
                <a:gd name="T36" fmla="*/ 381 w 407"/>
                <a:gd name="T37" fmla="*/ 179 h 496"/>
                <a:gd name="T38" fmla="*/ 407 w 407"/>
                <a:gd name="T39" fmla="*/ 175 h 496"/>
                <a:gd name="T40" fmla="*/ 402 w 407"/>
                <a:gd name="T4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7" h="496">
                  <a:moveTo>
                    <a:pt x="40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31" y="128"/>
                    <a:pt x="45" y="89"/>
                    <a:pt x="67" y="64"/>
                  </a:cubicBezTo>
                  <a:cubicBezTo>
                    <a:pt x="90" y="38"/>
                    <a:pt x="123" y="25"/>
                    <a:pt x="164" y="23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422"/>
                    <a:pt x="159" y="442"/>
                    <a:pt x="150" y="452"/>
                  </a:cubicBezTo>
                  <a:cubicBezTo>
                    <a:pt x="142" y="460"/>
                    <a:pt x="129" y="465"/>
                    <a:pt x="110" y="467"/>
                  </a:cubicBezTo>
                  <a:cubicBezTo>
                    <a:pt x="104" y="467"/>
                    <a:pt x="95" y="468"/>
                    <a:pt x="81" y="468"/>
                  </a:cubicBezTo>
                  <a:cubicBezTo>
                    <a:pt x="81" y="496"/>
                    <a:pt x="81" y="496"/>
                    <a:pt x="81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6" y="468"/>
                    <a:pt x="326" y="468"/>
                    <a:pt x="326" y="468"/>
                  </a:cubicBezTo>
                  <a:cubicBezTo>
                    <a:pt x="313" y="468"/>
                    <a:pt x="303" y="467"/>
                    <a:pt x="297" y="467"/>
                  </a:cubicBezTo>
                  <a:cubicBezTo>
                    <a:pt x="278" y="465"/>
                    <a:pt x="265" y="460"/>
                    <a:pt x="257" y="452"/>
                  </a:cubicBezTo>
                  <a:cubicBezTo>
                    <a:pt x="248" y="442"/>
                    <a:pt x="243" y="422"/>
                    <a:pt x="243" y="390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85" y="25"/>
                    <a:pt x="317" y="38"/>
                    <a:pt x="340" y="64"/>
                  </a:cubicBezTo>
                  <a:cubicBezTo>
                    <a:pt x="362" y="89"/>
                    <a:pt x="376" y="128"/>
                    <a:pt x="381" y="179"/>
                  </a:cubicBezTo>
                  <a:cubicBezTo>
                    <a:pt x="407" y="175"/>
                    <a:pt x="407" y="175"/>
                    <a:pt x="407" y="175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65883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Tischvorlag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37835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TKOM_39L_Grillen_7475.jpg"/>
          <p:cNvPicPr>
            <a:picLocks noChangeAspect="1"/>
          </p:cNvPicPr>
          <p:nvPr userDrawn="1"/>
        </p:nvPicPr>
        <p:blipFill>
          <a:blip r:embed="rId6"/>
          <a:srcRect b="-51"/>
          <a:stretch>
            <a:fillRect/>
          </a:stretch>
        </p:blipFill>
        <p:spPr bwMode="hidden">
          <a:xfrm>
            <a:off x="323849" y="324000"/>
            <a:ext cx="10872000" cy="3032196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lt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lt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baseline="0" smtClean="0">
                <a:solidFill>
                  <a:schemeClr val="bg1"/>
                </a:solidFill>
                <a:latin typeface="TeleGrotesk Next Ultra" pitchFamily="2" charset="0"/>
                <a:cs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(40) 48 PT</a:t>
            </a:r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69332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b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24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4" name="Gruppieren 33"/>
          <p:cNvGrpSpPr>
            <a:grpSpLocks noChangeAspect="1"/>
          </p:cNvGrpSpPr>
          <p:nvPr userDrawn="1"/>
        </p:nvGrpSpPr>
        <p:grpSpPr>
          <a:xfrm>
            <a:off x="9108742" y="5878528"/>
            <a:ext cx="2087419" cy="154800"/>
            <a:chOff x="8415338" y="5789613"/>
            <a:chExt cx="2782887" cy="206375"/>
          </a:xfrm>
          <a:solidFill>
            <a:schemeClr val="tx2"/>
          </a:solidFill>
        </p:grpSpPr>
        <p:sp>
          <p:nvSpPr>
            <p:cNvPr id="35" name="Freeform 39"/>
            <p:cNvSpPr>
              <a:spLocks/>
            </p:cNvSpPr>
            <p:nvPr userDrawn="1"/>
          </p:nvSpPr>
          <p:spPr bwMode="auto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40"/>
            <p:cNvSpPr>
              <a:spLocks noEditPoints="1"/>
            </p:cNvSpPr>
            <p:nvPr userDrawn="1"/>
          </p:nvSpPr>
          <p:spPr bwMode="auto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auto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auto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9" name="Freeform 43"/>
            <p:cNvSpPr>
              <a:spLocks noEditPoints="1"/>
            </p:cNvSpPr>
            <p:nvPr userDrawn="1"/>
          </p:nvSpPr>
          <p:spPr bwMode="auto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auto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auto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auto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auto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4" name="Freeform 48"/>
            <p:cNvSpPr>
              <a:spLocks noEditPoints="1"/>
            </p:cNvSpPr>
            <p:nvPr userDrawn="1"/>
          </p:nvSpPr>
          <p:spPr bwMode="auto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auto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auto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auto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52"/>
            <p:cNvSpPr>
              <a:spLocks noEditPoints="1"/>
            </p:cNvSpPr>
            <p:nvPr userDrawn="1"/>
          </p:nvSpPr>
          <p:spPr bwMode="auto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53"/>
            <p:cNvSpPr>
              <a:spLocks noEditPoints="1"/>
            </p:cNvSpPr>
            <p:nvPr userDrawn="1"/>
          </p:nvSpPr>
          <p:spPr bwMode="auto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auto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auto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56"/>
            <p:cNvSpPr>
              <a:spLocks noEditPoints="1"/>
            </p:cNvSpPr>
            <p:nvPr userDrawn="1"/>
          </p:nvSpPr>
          <p:spPr bwMode="auto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auto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auto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auto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57" name="Gruppieren 56"/>
          <p:cNvGrpSpPr/>
          <p:nvPr userDrawn="1"/>
        </p:nvGrpSpPr>
        <p:grpSpPr>
          <a:xfrm>
            <a:off x="323850" y="5672138"/>
            <a:ext cx="987425" cy="485775"/>
            <a:chOff x="323850" y="5672138"/>
            <a:chExt cx="987425" cy="485775"/>
          </a:xfrm>
        </p:grpSpPr>
        <p:sp>
          <p:nvSpPr>
            <p:cNvPr id="58" name="Freeform 5"/>
            <p:cNvSpPr>
              <a:spLocks/>
            </p:cNvSpPr>
            <p:nvPr userDrawn="1"/>
          </p:nvSpPr>
          <p:spPr bwMode="auto">
            <a:xfrm>
              <a:off x="323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6"/>
            <p:cNvSpPr>
              <a:spLocks/>
            </p:cNvSpPr>
            <p:nvPr userDrawn="1"/>
          </p:nvSpPr>
          <p:spPr bwMode="auto">
            <a:xfrm>
              <a:off x="623888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7"/>
            <p:cNvSpPr>
              <a:spLocks/>
            </p:cNvSpPr>
            <p:nvPr userDrawn="1"/>
          </p:nvSpPr>
          <p:spPr bwMode="auto">
            <a:xfrm>
              <a:off x="917575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29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8"/>
            <p:cNvSpPr>
              <a:spLocks/>
            </p:cNvSpPr>
            <p:nvPr userDrawn="1"/>
          </p:nvSpPr>
          <p:spPr bwMode="auto">
            <a:xfrm>
              <a:off x="1212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3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9"/>
            <p:cNvSpPr>
              <a:spLocks/>
            </p:cNvSpPr>
            <p:nvPr userDrawn="1"/>
          </p:nvSpPr>
          <p:spPr bwMode="auto">
            <a:xfrm>
              <a:off x="323850" y="5672138"/>
              <a:ext cx="398463" cy="485775"/>
            </a:xfrm>
            <a:custGeom>
              <a:avLst/>
              <a:gdLst>
                <a:gd name="T0" fmla="*/ 402 w 407"/>
                <a:gd name="T1" fmla="*/ 0 h 496"/>
                <a:gd name="T2" fmla="*/ 5 w 407"/>
                <a:gd name="T3" fmla="*/ 0 h 496"/>
                <a:gd name="T4" fmla="*/ 0 w 407"/>
                <a:gd name="T5" fmla="*/ 175 h 496"/>
                <a:gd name="T6" fmla="*/ 27 w 407"/>
                <a:gd name="T7" fmla="*/ 179 h 496"/>
                <a:gd name="T8" fmla="*/ 67 w 407"/>
                <a:gd name="T9" fmla="*/ 64 h 496"/>
                <a:gd name="T10" fmla="*/ 164 w 407"/>
                <a:gd name="T11" fmla="*/ 23 h 496"/>
                <a:gd name="T12" fmla="*/ 164 w 407"/>
                <a:gd name="T13" fmla="*/ 390 h 496"/>
                <a:gd name="T14" fmla="*/ 150 w 407"/>
                <a:gd name="T15" fmla="*/ 452 h 496"/>
                <a:gd name="T16" fmla="*/ 110 w 407"/>
                <a:gd name="T17" fmla="*/ 467 h 496"/>
                <a:gd name="T18" fmla="*/ 81 w 407"/>
                <a:gd name="T19" fmla="*/ 468 h 496"/>
                <a:gd name="T20" fmla="*/ 81 w 407"/>
                <a:gd name="T21" fmla="*/ 496 h 496"/>
                <a:gd name="T22" fmla="*/ 326 w 407"/>
                <a:gd name="T23" fmla="*/ 496 h 496"/>
                <a:gd name="T24" fmla="*/ 326 w 407"/>
                <a:gd name="T25" fmla="*/ 468 h 496"/>
                <a:gd name="T26" fmla="*/ 297 w 407"/>
                <a:gd name="T27" fmla="*/ 467 h 496"/>
                <a:gd name="T28" fmla="*/ 257 w 407"/>
                <a:gd name="T29" fmla="*/ 452 h 496"/>
                <a:gd name="T30" fmla="*/ 243 w 407"/>
                <a:gd name="T31" fmla="*/ 390 h 496"/>
                <a:gd name="T32" fmla="*/ 243 w 407"/>
                <a:gd name="T33" fmla="*/ 23 h 496"/>
                <a:gd name="T34" fmla="*/ 340 w 407"/>
                <a:gd name="T35" fmla="*/ 64 h 496"/>
                <a:gd name="T36" fmla="*/ 381 w 407"/>
                <a:gd name="T37" fmla="*/ 179 h 496"/>
                <a:gd name="T38" fmla="*/ 407 w 407"/>
                <a:gd name="T39" fmla="*/ 175 h 496"/>
                <a:gd name="T40" fmla="*/ 402 w 407"/>
                <a:gd name="T4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7" h="496">
                  <a:moveTo>
                    <a:pt x="40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31" y="128"/>
                    <a:pt x="45" y="89"/>
                    <a:pt x="67" y="64"/>
                  </a:cubicBezTo>
                  <a:cubicBezTo>
                    <a:pt x="90" y="38"/>
                    <a:pt x="123" y="25"/>
                    <a:pt x="164" y="23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422"/>
                    <a:pt x="159" y="442"/>
                    <a:pt x="150" y="452"/>
                  </a:cubicBezTo>
                  <a:cubicBezTo>
                    <a:pt x="142" y="460"/>
                    <a:pt x="129" y="465"/>
                    <a:pt x="110" y="467"/>
                  </a:cubicBezTo>
                  <a:cubicBezTo>
                    <a:pt x="104" y="467"/>
                    <a:pt x="95" y="468"/>
                    <a:pt x="81" y="468"/>
                  </a:cubicBezTo>
                  <a:cubicBezTo>
                    <a:pt x="81" y="496"/>
                    <a:pt x="81" y="496"/>
                    <a:pt x="81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6" y="468"/>
                    <a:pt x="326" y="468"/>
                    <a:pt x="326" y="468"/>
                  </a:cubicBezTo>
                  <a:cubicBezTo>
                    <a:pt x="313" y="468"/>
                    <a:pt x="303" y="467"/>
                    <a:pt x="297" y="467"/>
                  </a:cubicBezTo>
                  <a:cubicBezTo>
                    <a:pt x="278" y="465"/>
                    <a:pt x="265" y="460"/>
                    <a:pt x="257" y="452"/>
                  </a:cubicBezTo>
                  <a:cubicBezTo>
                    <a:pt x="248" y="442"/>
                    <a:pt x="243" y="422"/>
                    <a:pt x="243" y="390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85" y="25"/>
                    <a:pt x="317" y="38"/>
                    <a:pt x="340" y="64"/>
                  </a:cubicBezTo>
                  <a:cubicBezTo>
                    <a:pt x="362" y="89"/>
                    <a:pt x="376" y="128"/>
                    <a:pt x="381" y="179"/>
                  </a:cubicBezTo>
                  <a:cubicBezTo>
                    <a:pt x="407" y="175"/>
                    <a:pt x="407" y="175"/>
                    <a:pt x="407" y="175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9330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schvorlage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91812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49" y="1476374"/>
            <a:ext cx="5364787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lang="de-DE" sz="1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831850" y="1476374"/>
            <a:ext cx="5364787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schvorlage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80513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50" y="1476374"/>
            <a:ext cx="3528000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lang="de-DE" sz="1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96162" y="1476374"/>
            <a:ext cx="3528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7668475" y="1476374"/>
            <a:ext cx="3528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schvorlage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84467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50" y="1476374"/>
            <a:ext cx="2610000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 b="1">
                <a:solidFill>
                  <a:schemeClr val="tx2"/>
                </a:solidFill>
                <a:latin typeface="+mn-lt"/>
                <a:sym typeface="Blackadder ITC" panose="04020505051007020D02" pitchFamily="8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078014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831851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8586638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links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5" name="Objek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white">
          <a:xfrm>
            <a:off x="0" y="0"/>
            <a:ext cx="5761038" cy="6480175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1"/>
            <a:ext cx="5113337" cy="246507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323850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6" name="Gruppieren 35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65" name="Gruppieren 64"/>
          <p:cNvGrpSpPr/>
          <p:nvPr userDrawn="1"/>
        </p:nvGrpSpPr>
        <p:grpSpPr bwMode="black">
          <a:xfrm>
            <a:off x="2654300" y="5789613"/>
            <a:ext cx="2782888" cy="206375"/>
            <a:chOff x="2654300" y="5789613"/>
            <a:chExt cx="2782888" cy="206375"/>
          </a:xfrm>
        </p:grpSpPr>
        <p:sp>
          <p:nvSpPr>
            <p:cNvPr id="44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5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6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7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8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3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4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59252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rechts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white">
          <a:xfrm>
            <a:off x="5762624" y="0"/>
            <a:ext cx="5761038" cy="6480175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6475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6474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8" name="Gruppieren 37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39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0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1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3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44" name="Gruppieren 43"/>
          <p:cNvGrpSpPr/>
          <p:nvPr userDrawn="1"/>
        </p:nvGrpSpPr>
        <p:grpSpPr bwMode="black">
          <a:xfrm>
            <a:off x="8416925" y="5789613"/>
            <a:ext cx="2782888" cy="206375"/>
            <a:chOff x="2654300" y="5789613"/>
            <a:chExt cx="2782888" cy="206375"/>
          </a:xfrm>
        </p:grpSpPr>
        <p:sp>
          <p:nvSpPr>
            <p:cNvPr id="45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6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7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8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3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4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5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14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orizontal transparent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40087"/>
            <a:ext cx="10874374" cy="1944688"/>
          </a:xfrm>
          <a:noFill/>
        </p:spPr>
        <p:txBody>
          <a:bodyPr wrap="square" lIns="0" tIns="14400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/>
              <a:t>Telegrotesk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grpSp>
        <p:nvGrpSpPr>
          <p:cNvPr id="5" name="Gruppieren 4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3" name="Gruppieren 12"/>
          <p:cNvGrpSpPr/>
          <p:nvPr userDrawn="1"/>
        </p:nvGrpSpPr>
        <p:grpSpPr bwMode="black">
          <a:xfrm>
            <a:off x="8415338" y="5789613"/>
            <a:ext cx="2782887" cy="206375"/>
            <a:chOff x="8415338" y="5789613"/>
            <a:chExt cx="2782887" cy="206375"/>
          </a:xfrm>
        </p:grpSpPr>
        <p:sp>
          <p:nvSpPr>
            <p:cNvPr id="14" name="Freeform 39"/>
            <p:cNvSpPr>
              <a:spLocks/>
            </p:cNvSpPr>
            <p:nvPr userDrawn="1"/>
          </p:nvSpPr>
          <p:spPr bwMode="black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5" name="Freeform 40"/>
            <p:cNvSpPr>
              <a:spLocks noEditPoints="1"/>
            </p:cNvSpPr>
            <p:nvPr userDrawn="1"/>
          </p:nvSpPr>
          <p:spPr bwMode="black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black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black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43"/>
            <p:cNvSpPr>
              <a:spLocks noEditPoints="1"/>
            </p:cNvSpPr>
            <p:nvPr userDrawn="1"/>
          </p:nvSpPr>
          <p:spPr bwMode="black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black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black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black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black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48"/>
            <p:cNvSpPr>
              <a:spLocks noEditPoints="1"/>
            </p:cNvSpPr>
            <p:nvPr userDrawn="1"/>
          </p:nvSpPr>
          <p:spPr bwMode="black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black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black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black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52"/>
            <p:cNvSpPr>
              <a:spLocks noEditPoints="1"/>
            </p:cNvSpPr>
            <p:nvPr userDrawn="1"/>
          </p:nvSpPr>
          <p:spPr bwMode="black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53"/>
            <p:cNvSpPr>
              <a:spLocks noEditPoints="1"/>
            </p:cNvSpPr>
            <p:nvPr userDrawn="1"/>
          </p:nvSpPr>
          <p:spPr bwMode="black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black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black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56"/>
            <p:cNvSpPr>
              <a:spLocks noEditPoints="1"/>
            </p:cNvSpPr>
            <p:nvPr userDrawn="1"/>
          </p:nvSpPr>
          <p:spPr bwMode="black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black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black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black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85555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links transparent 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5113337" cy="246600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323850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5" name="Gruppieren 14"/>
          <p:cNvGrpSpPr/>
          <p:nvPr userDrawn="1"/>
        </p:nvGrpSpPr>
        <p:grpSpPr bwMode="black">
          <a:xfrm>
            <a:off x="2654300" y="5789613"/>
            <a:ext cx="2782888" cy="206375"/>
            <a:chOff x="2654300" y="5789613"/>
            <a:chExt cx="2782888" cy="206375"/>
          </a:xfrm>
        </p:grpSpPr>
        <p:sp>
          <p:nvSpPr>
            <p:cNvPr id="16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3551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rechts transparent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4889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4888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5" name="Gruppieren 14"/>
          <p:cNvGrpSpPr/>
          <p:nvPr userDrawn="1"/>
        </p:nvGrpSpPr>
        <p:grpSpPr bwMode="black">
          <a:xfrm>
            <a:off x="8416925" y="5789613"/>
            <a:ext cx="2782888" cy="206375"/>
            <a:chOff x="2654300" y="5789613"/>
            <a:chExt cx="2782888" cy="206375"/>
          </a:xfrm>
        </p:grpSpPr>
        <p:sp>
          <p:nvSpPr>
            <p:cNvPr id="16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26084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rechts transparent b/w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4889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4888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5" name="Gruppieren 14"/>
          <p:cNvGrpSpPr/>
          <p:nvPr userDrawn="1"/>
        </p:nvGrpSpPr>
        <p:grpSpPr bwMode="black">
          <a:xfrm>
            <a:off x="8416925" y="5789613"/>
            <a:ext cx="2782888" cy="206375"/>
            <a:chOff x="2654300" y="5789613"/>
            <a:chExt cx="2782888" cy="206375"/>
          </a:xfrm>
        </p:grpSpPr>
        <p:sp>
          <p:nvSpPr>
            <p:cNvPr id="16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1317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23342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10874374" cy="923330"/>
          </a:xfrm>
          <a:noFill/>
        </p:spPr>
        <p:txBody>
          <a:bodyPr wrap="square" lIns="0" tIns="0">
            <a:spAutoFit/>
          </a:bodyPr>
          <a:lstStyle>
            <a:lvl1pPr>
              <a:defRPr sz="6000" baseline="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/>
              <a:t>Inhalt/Agenda</a:t>
            </a:r>
          </a:p>
        </p:txBody>
      </p:sp>
    </p:spTree>
    <p:extLst>
      <p:ext uri="{BB962C8B-B14F-4D97-AF65-F5344CB8AC3E}">
        <p14:creationId xmlns:p14="http://schemas.microsoft.com/office/powerpoint/2010/main" val="261152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7932742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" name="think-cell Folie" r:id="rId30" imgW="360" imgH="360" progId="TCLayout.ActiveDocument.1">
                  <p:embed/>
                </p:oleObj>
              </mc:Choice>
              <mc:Fallback>
                <p:oleObj name="think-cell Folie" r:id="rId30" imgW="360" imgH="360" progId="TCLayout.ActiveDocument.1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198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3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"/>
          </p:nvPr>
        </p:nvSpPr>
        <p:spPr>
          <a:xfrm>
            <a:off x="9921600" y="5832475"/>
            <a:ext cx="828000" cy="324462"/>
          </a:xfrm>
          <a:prstGeom prst="rect">
            <a:avLst/>
          </a:prstGeom>
        </p:spPr>
        <p:txBody>
          <a:bodyPr vert="horz" lIns="0" tIns="21600" rIns="0" bIns="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>
          <a:xfrm>
            <a:off x="4662000" y="5832475"/>
            <a:ext cx="5148000" cy="324462"/>
          </a:xfrm>
          <a:prstGeom prst="rect">
            <a:avLst/>
          </a:prstGeom>
        </p:spPr>
        <p:txBody>
          <a:bodyPr vert="horz" lIns="0" tIns="21600" rIns="0" bIns="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0" y="5832475"/>
            <a:ext cx="360000" cy="324462"/>
          </a:xfrm>
          <a:prstGeom prst="rect">
            <a:avLst/>
          </a:prstGeom>
        </p:spPr>
        <p:txBody>
          <a:bodyPr vert="horz" lIns="0" tIns="21600" rIns="0" bIns="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 descr="T_Logo_3c_Slogan_p_DE_1000%.emf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323849" y="5832937"/>
            <a:ext cx="2444018" cy="32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4020" r:id="rId2"/>
    <p:sldLayoutId id="2147484021" r:id="rId3"/>
    <p:sldLayoutId id="2147484022" r:id="rId4"/>
    <p:sldLayoutId id="2147484023" r:id="rId5"/>
    <p:sldLayoutId id="2147484025" r:id="rId6"/>
    <p:sldLayoutId id="2147484027" r:id="rId7"/>
    <p:sldLayoutId id="2147484026" r:id="rId8"/>
    <p:sldLayoutId id="2147483986" r:id="rId9"/>
    <p:sldLayoutId id="2147483985" r:id="rId10"/>
    <p:sldLayoutId id="2147483982" r:id="rId11"/>
    <p:sldLayoutId id="2147484011" r:id="rId12"/>
    <p:sldLayoutId id="2147483718" r:id="rId13"/>
    <p:sldLayoutId id="2147483722" r:id="rId14"/>
    <p:sldLayoutId id="2147483723" r:id="rId15"/>
    <p:sldLayoutId id="2147483969" r:id="rId16"/>
    <p:sldLayoutId id="2147483970" r:id="rId17"/>
    <p:sldLayoutId id="2147483972" r:id="rId18"/>
    <p:sldLayoutId id="2147483971" r:id="rId19"/>
    <p:sldLayoutId id="2147483973" r:id="rId20"/>
    <p:sldLayoutId id="2147483716" r:id="rId21"/>
    <p:sldLayoutId id="2147484018" r:id="rId22"/>
    <p:sldLayoutId id="2147484019" r:id="rId23"/>
    <p:sldLayoutId id="2147483930" r:id="rId24"/>
    <p:sldLayoutId id="2147483959" r:id="rId25"/>
    <p:sldLayoutId id="2147483960" r:id="rId26"/>
  </p:sldLayoutIdLst>
  <p:hf sldNum="0" hdr="0" dt="0"/>
  <p:txStyles>
    <p:titleStyle>
      <a:lvl1pPr marL="0" indent="0" algn="l" defTabSz="457322" rtl="0" eaLnBrk="1" fontAlgn="base" hangingPunct="1">
        <a:lnSpc>
          <a:spcPct val="100000"/>
        </a:lnSpc>
        <a:spcBef>
          <a:spcPts val="0"/>
        </a:spcBef>
        <a:spcAft>
          <a:spcPct val="0"/>
        </a:spcAft>
        <a:defRPr lang="de-DE" sz="3200" kern="1200" cap="all" baseline="0" dirty="0">
          <a:solidFill>
            <a:schemeClr val="tx2"/>
          </a:solidFill>
          <a:latin typeface="+mj-lt"/>
          <a:ea typeface="+mj-ea"/>
          <a:cs typeface="TeleGrotesk Next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0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588" algn="l" defTabSz="576226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70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674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09" userDrawn="1">
          <p15:clr>
            <a:srgbClr val="F26B43"/>
          </p15:clr>
        </p15:guide>
        <p15:guide id="17" pos="5318" userDrawn="1">
          <p15:clr>
            <a:srgbClr val="F26B43"/>
          </p15:clr>
        </p15:guide>
        <p15:guide id="20" pos="3833" userDrawn="1">
          <p15:clr>
            <a:srgbClr val="FDE53C"/>
          </p15:clr>
        </p15:guide>
        <p15:guide id="21" pos="3425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mmons.wikimedia.org/wiki/Category:Maneki_neko#/media/File:Lucky_Cat_(Unsplash).jp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www.tesla.com/autopilotAI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png"/><Relationship Id="rId5" Type="http://schemas.openxmlformats.org/officeDocument/2006/relationships/hyperlink" Target="https://twitter.com/c_a_schiller/status/1207283815552557056" TargetMode="External"/><Relationship Id="rId4" Type="http://schemas.openxmlformats.org/officeDocument/2006/relationships/hyperlink" Target="https://www.linkedin.com/posts/christianschiller_ai-artificialintelligence-ki-activity-6613046241179774976-SUba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makecode.calliope.cc/beta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hyperlink" Target="https://scikit-learn.org/stable/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s://github.com/calliope-mini/calliope-project-template" TargetMode="External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schiller@telekom.de" TargetMode="External"/><Relationship Id="rId2" Type="http://schemas.openxmlformats.org/officeDocument/2006/relationships/hyperlink" Target="https://github.com/telekom/ki-in-schulen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hyperlink" Target="https://github.com/c-a-schille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makecode.calliope.cc/beta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orange.biolab.si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pygame.org/news" TargetMode="External"/><Relationship Id="rId10" Type="http://schemas.openxmlformats.org/officeDocument/2006/relationships/image" Target="../media/image46.png"/><Relationship Id="rId4" Type="http://schemas.openxmlformats.org/officeDocument/2006/relationships/hyperlink" Target="https://scikit-learn.org/stable/" TargetMode="External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akecode.calliope.cc/beta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r42DQHy3TI" TargetMode="Externa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selfdrivingcars.mit.edu/deeptraffic/" TargetMode="Externa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ws.amazon.com/de/events/summits/online/emea/deepracer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basic-concepts-in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40144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23851" y="3240001"/>
            <a:ext cx="10874374" cy="1654210"/>
          </a:xfrm>
        </p:spPr>
        <p:txBody>
          <a:bodyPr/>
          <a:lstStyle/>
          <a:p>
            <a:r>
              <a:rPr lang="de-DE" sz="3200" dirty="0"/>
              <a:t>Künstliche Intelligenz (KI) in SCHULEN</a:t>
            </a:r>
            <a:br>
              <a:rPr lang="de-DE" sz="3200" dirty="0"/>
            </a:br>
            <a:r>
              <a:rPr lang="de-DE" sz="2400" dirty="0"/>
              <a:t>Projekt: </a:t>
            </a:r>
            <a:r>
              <a:rPr lang="de-DE" sz="2400" dirty="0" err="1"/>
              <a:t>Calliope</a:t>
            </a:r>
            <a:r>
              <a:rPr lang="de-DE" sz="2400" dirty="0"/>
              <a:t>-Rennspiel</a:t>
            </a:r>
            <a:br>
              <a:rPr lang="de-DE" sz="2400" dirty="0"/>
            </a:br>
            <a:r>
              <a:rPr lang="de-DE" sz="1800" dirty="0">
                <a:latin typeface="+mn-lt"/>
              </a:rPr>
              <a:t>Wissen zu Künstlicher Intelligenz Spielerisch in die Schulen Bringen </a:t>
            </a:r>
            <a:br>
              <a:rPr lang="de-DE" sz="1800" dirty="0">
                <a:latin typeface="+mn-lt"/>
              </a:rPr>
            </a:br>
            <a:r>
              <a:rPr lang="de-DE" sz="2400" dirty="0">
                <a:cs typeface="TeleGrotesk Next Ultra" pitchFamily="2" charset="0"/>
              </a:rPr>
              <a:t>	</a:t>
            </a:r>
            <a:br>
              <a:rPr lang="de-DE" sz="2400" dirty="0">
                <a:cs typeface="TeleGrotesk Next Ultra" pitchFamily="2" charset="0"/>
              </a:rPr>
            </a:br>
            <a:r>
              <a:rPr lang="de-DE" sz="2000" dirty="0">
                <a:cs typeface="TeleGrotesk Next Ultra" pitchFamily="2" charset="0"/>
              </a:rPr>
              <a:t>Ferenc Hechler, Mirko Jelinek</a:t>
            </a:r>
            <a:r>
              <a:rPr lang="de-DE" sz="2000" dirty="0"/>
              <a:t>, </a:t>
            </a:r>
            <a:r>
              <a:rPr lang="de-DE" sz="2000" u="sng" dirty="0"/>
              <a:t>Christian Schiller</a:t>
            </a:r>
            <a:r>
              <a:rPr lang="de-DE" sz="2000" dirty="0"/>
              <a:t> (LEAD), Dirk </a:t>
            </a:r>
            <a:r>
              <a:rPr lang="de-DE" sz="2000" dirty="0">
                <a:cs typeface="TeleGrotesk Next Ultra" pitchFamily="2" charset="0"/>
              </a:rPr>
              <a:t>Wolters	</a:t>
            </a:r>
            <a:br>
              <a:rPr lang="de-DE" sz="2000" dirty="0">
                <a:cs typeface="TeleGrotesk Next Ultra" pitchFamily="2" charset="0"/>
              </a:rPr>
            </a:br>
            <a:br>
              <a:rPr lang="de-DE" sz="2800" dirty="0">
                <a:cs typeface="TeleGrotesk Next Ultra" pitchFamily="2" charset="0"/>
              </a:rPr>
            </a:br>
            <a:r>
              <a:rPr lang="de-DE" sz="2400" dirty="0">
                <a:cs typeface="TeleGrotesk Next Ultra" pitchFamily="2" charset="0"/>
              </a:rPr>
              <a:t>				</a:t>
            </a:r>
            <a:r>
              <a:rPr lang="de-DE" sz="1800" dirty="0">
                <a:latin typeface="+mn-lt"/>
              </a:rPr>
              <a:t>Dokumentationsstand: 08.09.2020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D89AC7A-24CB-49F2-9B02-A6D52861109C}"/>
              </a:ext>
            </a:extLst>
          </p:cNvPr>
          <p:cNvSpPr/>
          <p:nvPr/>
        </p:nvSpPr>
        <p:spPr bwMode="gray">
          <a:xfrm>
            <a:off x="0" y="0"/>
            <a:ext cx="11522075" cy="3240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58467" name="Picture 99" descr="3 Praxisbeispiele, wie kÃ¼nstliche Intelligenz jedem Unternehmen ...">
            <a:extLst>
              <a:ext uri="{FF2B5EF4-FFF2-40B4-BE49-F238E27FC236}">
                <a16:creationId xmlns:a16="http://schemas.microsoft.com/office/drawing/2014/main" id="{2E50A80E-909D-4552-A179-6021F912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105" y="328817"/>
            <a:ext cx="3877424" cy="25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471" name="Picture 103" descr="Volvo konzipiert fahrerloses Auto als Schlafwagen - ingenieur.de">
            <a:extLst>
              <a:ext uri="{FF2B5EF4-FFF2-40B4-BE49-F238E27FC236}">
                <a16:creationId xmlns:a16="http://schemas.microsoft.com/office/drawing/2014/main" id="{7022B2E0-0749-442E-B7E7-986EF3045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62" y="1"/>
            <a:ext cx="584751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478" name="Picture 110" descr="Calliope | Code Your Life">
            <a:extLst>
              <a:ext uri="{FF2B5EF4-FFF2-40B4-BE49-F238E27FC236}">
                <a16:creationId xmlns:a16="http://schemas.microsoft.com/office/drawing/2014/main" id="{7A74044F-3169-4FB9-9887-4551F1C58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07" y="49122"/>
            <a:ext cx="3670258" cy="274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9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0B9C6-5496-4A55-9488-E8DA457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Künstliche „Intelligenz“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5BC538-AD8E-4D48-97C9-56973B55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476374"/>
            <a:ext cx="5437038" cy="40322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gibt sehr </a:t>
            </a:r>
            <a:r>
              <a:rPr lang="de-DE" dirty="0">
                <a:solidFill>
                  <a:srgbClr val="FF0000"/>
                </a:solidFill>
              </a:rPr>
              <a:t>viele Varianten </a:t>
            </a:r>
            <a:r>
              <a:rPr lang="de-DE" dirty="0"/>
              <a:t>des maschinellen Lernens, jede hat ihre Vor- und Nachteile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Obwohl mathematisch relativ komplex, sind </a:t>
            </a:r>
            <a:r>
              <a:rPr lang="de-DE" dirty="0">
                <a:solidFill>
                  <a:srgbClr val="FF0000"/>
                </a:solidFill>
              </a:rPr>
              <a:t>künstliche neuronale Netzwerke (KNN)</a:t>
            </a:r>
            <a:r>
              <a:rPr lang="de-DE" dirty="0"/>
              <a:t>, die von der Biologie des menschlichen Hirns inspiriert sind, die auch für Laien am eingängigsten zu erklärende Variante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Stand heute sind KNN jedoch nur </a:t>
            </a:r>
            <a:r>
              <a:rPr lang="de-DE" dirty="0">
                <a:solidFill>
                  <a:srgbClr val="FF0000"/>
                </a:solidFill>
              </a:rPr>
              <a:t>sehr krude </a:t>
            </a:r>
            <a:r>
              <a:rPr lang="de-DE" dirty="0"/>
              <a:t>Nachbildungen des menschlichen Hirns.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resultierenden „Intelligenzen“ sind eher als „</a:t>
            </a:r>
            <a:r>
              <a:rPr lang="de-DE" dirty="0">
                <a:solidFill>
                  <a:srgbClr val="FF0000"/>
                </a:solidFill>
              </a:rPr>
              <a:t>Fachidioten</a:t>
            </a:r>
            <a:r>
              <a:rPr lang="de-DE" dirty="0"/>
              <a:t>“ zu bezeichnen, die für ein klar umgrenztes Problemfeld genauso gut oder gar besser sein können als ein Mensch, aber noch lange nicht an die holistische menschliche Intelligenz heranreichen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1F687D-60F4-49F4-96EC-5C2736C818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96258" name="Picture 2" descr="https://miro.medium.com/max/1875/1*ZB6H4HuF58VcMOWbdpcRxQ.png">
            <a:extLst>
              <a:ext uri="{FF2B5EF4-FFF2-40B4-BE49-F238E27FC236}">
                <a16:creationId xmlns:a16="http://schemas.microsoft.com/office/drawing/2014/main" id="{6B02E1B6-B3AA-47A5-807E-44FEB447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4" y="2591347"/>
            <a:ext cx="3730528" cy="31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ildergebnis fÃ¼r neuron axon dendrit">
            <a:extLst>
              <a:ext uri="{FF2B5EF4-FFF2-40B4-BE49-F238E27FC236}">
                <a16:creationId xmlns:a16="http://schemas.microsoft.com/office/drawing/2014/main" id="{33D08D0C-0529-4113-9FAD-75D744C9A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29" y="569682"/>
            <a:ext cx="2551830" cy="1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1628F15-CDF1-495C-9928-7470BEDBBA68}"/>
              </a:ext>
            </a:extLst>
          </p:cNvPr>
          <p:cNvSpPr txBox="1"/>
          <p:nvPr/>
        </p:nvSpPr>
        <p:spPr bwMode="gray">
          <a:xfrm>
            <a:off x="7794646" y="231743"/>
            <a:ext cx="1652596" cy="30697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Echte Neuronen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51D966-694F-4B58-83CA-0233BE982919}"/>
              </a:ext>
            </a:extLst>
          </p:cNvPr>
          <p:cNvSpPr txBox="1"/>
          <p:nvPr/>
        </p:nvSpPr>
        <p:spPr bwMode="gray">
          <a:xfrm>
            <a:off x="7572767" y="2212449"/>
            <a:ext cx="2096354" cy="32446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Künstliche Neuronen</a:t>
            </a:r>
          </a:p>
        </p:txBody>
      </p:sp>
    </p:spTree>
    <p:extLst>
      <p:ext uri="{BB962C8B-B14F-4D97-AF65-F5344CB8AC3E}">
        <p14:creationId xmlns:p14="http://schemas.microsoft.com/office/powerpoint/2010/main" val="359513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40FD1-B1FC-4D15-864C-F8F60BA9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KNN – grundsätzliche Funktionsweise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0D636D-5BB8-4224-AC06-B1B85FEE6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5" name="Picture 2" descr="https://miro.medium.com/max/1875/1*ZB6H4HuF58VcMOWbdpcRxQ.png">
            <a:extLst>
              <a:ext uri="{FF2B5EF4-FFF2-40B4-BE49-F238E27FC236}">
                <a16:creationId xmlns:a16="http://schemas.microsoft.com/office/drawing/2014/main" id="{B221C7C1-71EF-4C9A-B57D-2B02B8A7E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72" y="1187940"/>
            <a:ext cx="3730528" cy="31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2585862-A7A0-4A6B-80B8-CA0464882879}"/>
              </a:ext>
            </a:extLst>
          </p:cNvPr>
          <p:cNvSpPr txBox="1"/>
          <p:nvPr/>
        </p:nvSpPr>
        <p:spPr bwMode="gray">
          <a:xfrm>
            <a:off x="1343174" y="4590193"/>
            <a:ext cx="2942833" cy="32446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Bei einem angelernten/trainierten KNN sind die Gewichte der </a:t>
            </a:r>
            <a:r>
              <a:rPr lang="de-DE" sz="1800" b="1" dirty="0" err="1">
                <a:solidFill>
                  <a:srgbClr val="FF0000"/>
                </a:solidFill>
              </a:rPr>
              <a:t>Neuronenverbindungen</a:t>
            </a:r>
            <a:r>
              <a:rPr lang="de-DE" sz="1800" b="1" dirty="0">
                <a:solidFill>
                  <a:srgbClr val="FF0000"/>
                </a:solidFill>
              </a:rPr>
              <a:t> (</a:t>
            </a:r>
            <a:r>
              <a:rPr lang="de-DE" sz="1800" b="1" dirty="0" err="1">
                <a:solidFill>
                  <a:srgbClr val="FF0000"/>
                </a:solidFill>
              </a:rPr>
              <a:t>Wx</a:t>
            </a:r>
            <a:r>
              <a:rPr lang="de-DE" sz="1800" b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so gesetzt (=angelernt/trainiert) worden, dass bei einem eingegebenen </a:t>
            </a:r>
            <a:r>
              <a:rPr lang="de-DE" sz="1800" b="1" dirty="0" err="1">
                <a:solidFill>
                  <a:srgbClr val="FF0000"/>
                </a:solidFill>
              </a:rPr>
              <a:t>Winkekatzen</a:t>
            </a:r>
            <a:r>
              <a:rPr lang="de-DE" sz="1800" b="1" dirty="0">
                <a:solidFill>
                  <a:srgbClr val="FF0000"/>
                </a:solidFill>
              </a:rPr>
              <a:t>-Bild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Idealerweise immer das „</a:t>
            </a:r>
            <a:r>
              <a:rPr lang="de-DE" sz="1800" b="1" dirty="0" err="1">
                <a:solidFill>
                  <a:srgbClr val="FF0000"/>
                </a:solidFill>
              </a:rPr>
              <a:t>Winkekatzen</a:t>
            </a:r>
            <a:r>
              <a:rPr lang="de-DE" sz="1800" b="1" dirty="0">
                <a:solidFill>
                  <a:srgbClr val="FF0000"/>
                </a:solidFill>
              </a:rPr>
              <a:t>-Neuron“ aktiviert wird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D56CE2E-E081-4C39-BC62-173A2140D4B4}"/>
              </a:ext>
            </a:extLst>
          </p:cNvPr>
          <p:cNvSpPr/>
          <p:nvPr/>
        </p:nvSpPr>
        <p:spPr bwMode="gray">
          <a:xfrm>
            <a:off x="6364943" y="3003178"/>
            <a:ext cx="4105835" cy="430306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175F880-AD8E-498B-BB34-260A7EE08C42}"/>
              </a:ext>
            </a:extLst>
          </p:cNvPr>
          <p:cNvSpPr txBox="1"/>
          <p:nvPr/>
        </p:nvSpPr>
        <p:spPr bwMode="gray">
          <a:xfrm>
            <a:off x="7321755" y="3048002"/>
            <a:ext cx="2942833" cy="32446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 err="1">
                <a:solidFill>
                  <a:srgbClr val="FF0000"/>
                </a:solidFill>
              </a:rPr>
              <a:t>Winkekatzen</a:t>
            </a:r>
            <a:r>
              <a:rPr lang="de-DE" sz="1800" b="1" dirty="0">
                <a:solidFill>
                  <a:srgbClr val="FF0000"/>
                </a:solidFill>
              </a:rPr>
              <a:t>-Neuron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02DAB9-FB3C-49D7-A363-834594A9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161" y="1777287"/>
            <a:ext cx="1605121" cy="230890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32A669C-DA3B-43B8-A991-644CE7C25BCB}"/>
              </a:ext>
            </a:extLst>
          </p:cNvPr>
          <p:cNvSpPr txBox="1"/>
          <p:nvPr/>
        </p:nvSpPr>
        <p:spPr bwMode="gray">
          <a:xfrm>
            <a:off x="1694161" y="4086192"/>
            <a:ext cx="733742" cy="3244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i="1" dirty="0">
                <a:hlinkClick r:id="rId4"/>
              </a:rPr>
              <a:t>Bildquelle</a:t>
            </a:r>
            <a:endParaRPr lang="de-DE" sz="1400" i="1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C0CABB2-5A59-4E72-962C-BEC07B2A6E44}"/>
              </a:ext>
            </a:extLst>
          </p:cNvPr>
          <p:cNvSpPr/>
          <p:nvPr/>
        </p:nvSpPr>
        <p:spPr bwMode="gray">
          <a:xfrm>
            <a:off x="6499411" y="3092823"/>
            <a:ext cx="251011" cy="252746"/>
          </a:xfrm>
          <a:prstGeom prst="ellips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4AA566F-E93F-4ED0-A5EE-9DB50C73442F}"/>
              </a:ext>
            </a:extLst>
          </p:cNvPr>
          <p:cNvSpPr txBox="1"/>
          <p:nvPr/>
        </p:nvSpPr>
        <p:spPr bwMode="gray">
          <a:xfrm>
            <a:off x="7235999" y="2343307"/>
            <a:ext cx="1513553" cy="59885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dirty="0"/>
              <a:t>Hunde-Neuron</a:t>
            </a:r>
          </a:p>
          <a:p>
            <a:pPr marL="0" indent="0">
              <a:buNone/>
            </a:pPr>
            <a:r>
              <a:rPr lang="de-DE" sz="1800" dirty="0"/>
              <a:t>Katzen-Neuron</a:t>
            </a:r>
          </a:p>
        </p:txBody>
      </p:sp>
    </p:spTree>
    <p:extLst>
      <p:ext uri="{BB962C8B-B14F-4D97-AF65-F5344CB8AC3E}">
        <p14:creationId xmlns:p14="http://schemas.microsoft.com/office/powerpoint/2010/main" val="1744031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A82E8-85C9-4C36-953C-CBCD91C5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 „Denkt“ ganz anders als der Mensch</a:t>
            </a:r>
            <a:br>
              <a:rPr lang="de-DE" dirty="0"/>
            </a:br>
            <a:r>
              <a:rPr lang="de-DE" sz="1800" dirty="0"/>
              <a:t>(Noch?) nicht vergleichbar mit natürlicher Intelligenz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738670-4EB2-4194-9BF4-4FFBF1CF7C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BFDF38-DACF-40DA-941B-D3A7FCAA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155" y="1244219"/>
            <a:ext cx="6339764" cy="30374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8DA0497-AA69-42D4-BAB4-9D2A382B3EC9}"/>
              </a:ext>
            </a:extLst>
          </p:cNvPr>
          <p:cNvSpPr txBox="1"/>
          <p:nvPr/>
        </p:nvSpPr>
        <p:spPr bwMode="gray">
          <a:xfrm>
            <a:off x="222355" y="1007016"/>
            <a:ext cx="2723146" cy="2372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DE" sz="1200" i="1" dirty="0"/>
              <a:t>Quelle: Der Spiegel 33/10.08.2019, p. 101</a:t>
            </a:r>
            <a:endParaRPr lang="de-DE" sz="1050" i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31E1EB3-9F20-4DC9-A07D-0C92DC2DA2C6}"/>
              </a:ext>
            </a:extLst>
          </p:cNvPr>
          <p:cNvSpPr txBox="1"/>
          <p:nvPr/>
        </p:nvSpPr>
        <p:spPr bwMode="gray">
          <a:xfrm>
            <a:off x="461246" y="4281670"/>
            <a:ext cx="9348754" cy="10177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2"/>
                </a:solidFill>
              </a:rPr>
              <a:t>Rot</a:t>
            </a:r>
            <a:r>
              <a:rPr lang="de-DE" sz="1800" dirty="0"/>
              <a:t> hervorgehoben ist, woran eine einzelne angelernte KI Züge/Schiffe/</a:t>
            </a:r>
            <a:r>
              <a:rPr lang="de-DE" sz="1800" dirty="0" err="1"/>
              <a:t>Pferde+Reiter</a:t>
            </a:r>
            <a:r>
              <a:rPr lang="de-DE" sz="1800" dirty="0"/>
              <a:t> erkennt</a:t>
            </a:r>
            <a:br>
              <a:rPr lang="de-DE" sz="1800" dirty="0"/>
            </a:br>
            <a:r>
              <a:rPr lang="de-DE" sz="1800" i="1" dirty="0"/>
              <a:t>(eine anders angelernte KI würde es anders erkennen!)</a:t>
            </a:r>
          </a:p>
          <a:p>
            <a:r>
              <a:rPr lang="de-DE" sz="1800" dirty="0"/>
              <a:t>	Züge </a:t>
            </a:r>
            <a:r>
              <a:rPr lang="de-DE" sz="1800" dirty="0">
                <a:sym typeface="Wingdings" panose="05000000000000000000" pitchFamily="2" charset="2"/>
              </a:rPr>
              <a:t> Gleise</a:t>
            </a:r>
          </a:p>
          <a:p>
            <a:r>
              <a:rPr lang="de-DE" sz="1800" dirty="0">
                <a:sym typeface="Wingdings" panose="05000000000000000000" pitchFamily="2" charset="2"/>
              </a:rPr>
              <a:t>	Schiffe  Wasserflächen</a:t>
            </a:r>
          </a:p>
          <a:p>
            <a:r>
              <a:rPr lang="de-DE" sz="1800" dirty="0">
                <a:sym typeface="Wingdings" panose="05000000000000000000" pitchFamily="2" charset="2"/>
              </a:rPr>
              <a:t>	</a:t>
            </a:r>
            <a:r>
              <a:rPr lang="de-DE" sz="1800" dirty="0" err="1">
                <a:sym typeface="Wingdings" panose="05000000000000000000" pitchFamily="2" charset="2"/>
              </a:rPr>
              <a:t>Pferde+Reiter</a:t>
            </a:r>
            <a:r>
              <a:rPr lang="de-DE" sz="1800" dirty="0">
                <a:sym typeface="Wingdings" panose="05000000000000000000" pitchFamily="2" charset="2"/>
              </a:rPr>
              <a:t>  Logo der Fotoagentur, die die Bilder bereit gestellt hat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89671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A3A76-E3BB-4036-98CC-DAFBF1E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autonomes fahren in der echten </a:t>
            </a:r>
            <a:r>
              <a:rPr lang="de-DE" dirty="0" err="1"/>
              <a:t>welt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6983C-5509-47FC-8448-DB0F1EACD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D098FF-82B9-40A1-80E8-78B5DA793908}"/>
              </a:ext>
            </a:extLst>
          </p:cNvPr>
          <p:cNvSpPr txBox="1"/>
          <p:nvPr/>
        </p:nvSpPr>
        <p:spPr bwMode="gray">
          <a:xfrm>
            <a:off x="323998" y="922215"/>
            <a:ext cx="8271362" cy="3767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b="1" dirty="0"/>
              <a:t>So “</a:t>
            </a:r>
            <a:r>
              <a:rPr lang="en-US" sz="1800" b="1" dirty="0" err="1"/>
              <a:t>sieht</a:t>
            </a:r>
            <a:r>
              <a:rPr lang="en-US" sz="1800" b="1" dirty="0"/>
              <a:t>” </a:t>
            </a:r>
            <a:r>
              <a:rPr lang="en-US" sz="1800" b="1" dirty="0" err="1"/>
              <a:t>ein</a:t>
            </a:r>
            <a:r>
              <a:rPr lang="en-US" sz="1800" b="1" dirty="0"/>
              <a:t> Tesla Autopilot die </a:t>
            </a:r>
            <a:r>
              <a:rPr lang="en-US" sz="1800" b="1" dirty="0" err="1"/>
              <a:t>Verkehrssituation</a:t>
            </a:r>
            <a:r>
              <a:rPr lang="en-US" sz="1800" b="1" dirty="0"/>
              <a:t>: </a:t>
            </a:r>
            <a:r>
              <a:rPr lang="de-DE" sz="1800" dirty="0">
                <a:hlinkClick r:id="rId4"/>
              </a:rPr>
              <a:t>https://www.tesla.com/autopilotAI</a:t>
            </a:r>
            <a:endParaRPr lang="de-DE" sz="1800" dirty="0"/>
          </a:p>
        </p:txBody>
      </p:sp>
      <p:pic>
        <p:nvPicPr>
          <p:cNvPr id="8" name="Tesla-network">
            <a:hlinkClick r:id="" action="ppaction://media"/>
            <a:extLst>
              <a:ext uri="{FF2B5EF4-FFF2-40B4-BE49-F238E27FC236}">
                <a16:creationId xmlns:a16="http://schemas.microsoft.com/office/drawing/2014/main" id="{333B110C-8BEF-457B-BC29-6502A6CDC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9998" y="1570278"/>
            <a:ext cx="4996010" cy="37470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0AA317B-C1F1-4F60-A3CA-0AE07A5ED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24" y="1570278"/>
            <a:ext cx="4964284" cy="371924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450D20F-9958-4B3F-A930-943B2C21AB08}"/>
              </a:ext>
            </a:extLst>
          </p:cNvPr>
          <p:cNvSpPr txBox="1"/>
          <p:nvPr/>
        </p:nvSpPr>
        <p:spPr bwMode="gray">
          <a:xfrm>
            <a:off x="355724" y="5309335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Standbild (für PDF)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BC8D9CB-CC8D-498D-8233-43876532C0A3}"/>
              </a:ext>
            </a:extLst>
          </p:cNvPr>
          <p:cNvSpPr txBox="1"/>
          <p:nvPr/>
        </p:nvSpPr>
        <p:spPr bwMode="gray">
          <a:xfrm>
            <a:off x="5728193" y="5317286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Eingebettetes Video (nur </a:t>
            </a:r>
            <a:r>
              <a:rPr lang="de-DE" sz="1400" dirty="0" err="1"/>
              <a:t>Powerpoint</a:t>
            </a:r>
            <a:r>
              <a:rPr lang="de-DE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38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66FA3-509C-4778-A0AE-3D1E009A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 Workshops Kern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3B2DB-1A8A-40C3-8E9C-31A88F321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sz="4000" dirty="0"/>
              <a:t>Wir wollen auf dem </a:t>
            </a:r>
            <a:r>
              <a:rPr lang="de-DE" sz="4000" dirty="0" err="1"/>
              <a:t>Calliope</a:t>
            </a:r>
            <a:r>
              <a:rPr lang="de-DE" sz="4000" dirty="0"/>
              <a:t> Mini</a:t>
            </a:r>
          </a:p>
          <a:p>
            <a:pPr algn="ctr"/>
            <a:r>
              <a:rPr lang="de-DE" sz="4000" i="1" dirty="0"/>
              <a:t>selbst</a:t>
            </a:r>
            <a:r>
              <a:rPr lang="de-DE" sz="4000" dirty="0"/>
              <a:t> ein autonomes Auto entwickeln.</a:t>
            </a:r>
          </a:p>
          <a:p>
            <a:pPr algn="ctr"/>
            <a:endParaRPr lang="de-DE" sz="4000" dirty="0"/>
          </a:p>
          <a:p>
            <a:pPr algn="ctr"/>
            <a:r>
              <a:rPr lang="de-DE" sz="4000" i="1" dirty="0"/>
              <a:t>Wie geht das?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E167B1-3EFF-49C2-8775-AAB8624A7E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558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5411B0-B1CC-486B-8BA2-1B9C05E6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Autonomes Fahren auf dem </a:t>
            </a:r>
            <a:r>
              <a:rPr lang="de-DE" dirty="0" err="1"/>
              <a:t>Calliope</a:t>
            </a:r>
            <a:r>
              <a:rPr lang="de-DE" dirty="0"/>
              <a:t> Mini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458D61-2156-4DE8-BF90-A1D14053D7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CB8C7F-217E-42C1-B0E4-E5260D74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66" y="1351328"/>
            <a:ext cx="3630587" cy="4061556"/>
          </a:xfrm>
          <a:prstGeom prst="rect">
            <a:avLst/>
          </a:prstGeom>
        </p:spPr>
      </p:pic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0BFCE234-4597-4FC1-A427-98B6A452A339}"/>
              </a:ext>
            </a:extLst>
          </p:cNvPr>
          <p:cNvSpPr/>
          <p:nvPr/>
        </p:nvSpPr>
        <p:spPr>
          <a:xfrm rot="10800000">
            <a:off x="7257623" y="3040185"/>
            <a:ext cx="1813169" cy="1169008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4A75269-16BC-4D17-B8AF-692169C02705}"/>
              </a:ext>
            </a:extLst>
          </p:cNvPr>
          <p:cNvSpPr txBox="1"/>
          <p:nvPr/>
        </p:nvSpPr>
        <p:spPr bwMode="gray">
          <a:xfrm>
            <a:off x="9231578" y="3456158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Die Straße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23D7AB-1DDC-46EA-ADA5-9D39DD6A463A}"/>
              </a:ext>
            </a:extLst>
          </p:cNvPr>
          <p:cNvSpPr txBox="1"/>
          <p:nvPr/>
        </p:nvSpPr>
        <p:spPr bwMode="gray">
          <a:xfrm>
            <a:off x="996837" y="4351706"/>
            <a:ext cx="1949563" cy="3712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Das autonome Auto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981A55A-1A2E-419E-917D-1D4C6FA2C5C6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952756" y="4209193"/>
            <a:ext cx="2455839" cy="351276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29684186-439E-4584-AA8C-72E65414917A}"/>
              </a:ext>
            </a:extLst>
          </p:cNvPr>
          <p:cNvSpPr/>
          <p:nvPr/>
        </p:nvSpPr>
        <p:spPr bwMode="gray">
          <a:xfrm>
            <a:off x="5247230" y="3837962"/>
            <a:ext cx="322729" cy="37123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BCC3160-7A9F-40D1-B2FF-8EA30ACB7A09}"/>
              </a:ext>
            </a:extLst>
          </p:cNvPr>
          <p:cNvSpPr/>
          <p:nvPr/>
        </p:nvSpPr>
        <p:spPr bwMode="gray">
          <a:xfrm>
            <a:off x="5238265" y="3011186"/>
            <a:ext cx="522772" cy="37123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0DC0767-1DD9-4B08-967A-32F139A053B3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559566" y="1757238"/>
            <a:ext cx="1755257" cy="1308314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34D9F05F-1B9D-4755-84AE-1E2F233D3350}"/>
              </a:ext>
            </a:extLst>
          </p:cNvPr>
          <p:cNvSpPr txBox="1"/>
          <p:nvPr/>
        </p:nvSpPr>
        <p:spPr bwMode="gray">
          <a:xfrm>
            <a:off x="871087" y="1571622"/>
            <a:ext cx="2688479" cy="3712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Andere Verkehrsteilnehmer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844E649-C093-410C-AFFF-5C9D8CAB6ADD}"/>
              </a:ext>
            </a:extLst>
          </p:cNvPr>
          <p:cNvSpPr/>
          <p:nvPr/>
        </p:nvSpPr>
        <p:spPr bwMode="gray">
          <a:xfrm>
            <a:off x="4819536" y="3639919"/>
            <a:ext cx="522772" cy="37123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BFE5E08-D7EF-401B-A0DD-7767F30B602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59566" y="1757237"/>
            <a:ext cx="1336528" cy="1937048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16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DA8F5-03DB-4D8A-A360-FF4B1C6B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Echte Welt mit unserem Workshop</a:t>
            </a:r>
            <a:br>
              <a:rPr lang="de-DE" dirty="0"/>
            </a:br>
            <a:r>
              <a:rPr lang="de-DE" sz="2000" dirty="0"/>
              <a:t>„Wow“-Effekt für die Schüler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30A764-4D46-4D58-B898-E279E407D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187510"/>
            <a:ext cx="10872000" cy="15180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Das „autonome </a:t>
            </a:r>
            <a:r>
              <a:rPr lang="de-DE" b="0" dirty="0" err="1"/>
              <a:t>Calliope</a:t>
            </a:r>
            <a:r>
              <a:rPr lang="de-DE" b="0" dirty="0"/>
              <a:t>-Auto“ hat im Vergleich mit der Realität nur wenig Komplexität zu bewältigen (links)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2"/>
                </a:solidFill>
              </a:rPr>
              <a:t>Aber die Grundprinzipien der KI – maschinelles Lernen – sind genau die gleichen!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Die KI-Ingenieure bei den Autokonzernen machen prinzipiell nichts anderes, müssen dabei „nur“ eine „etwas“ höhere Komplexität bewältigen (siehe Foto rechts)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474688-BFB8-41AC-94D0-16AAE00118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47998" y="5830888"/>
            <a:ext cx="5148000" cy="324462"/>
          </a:xfrm>
        </p:spPr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C6975DB-61E1-4097-A3A5-E5D98478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211" y="3035174"/>
            <a:ext cx="1803743" cy="13742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8BA56EF-FAB0-4908-B4B9-5629565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05" y="4356554"/>
            <a:ext cx="1806710" cy="40149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F25292D-DF81-4760-96FF-22DE07EFDFAB}"/>
              </a:ext>
            </a:extLst>
          </p:cNvPr>
          <p:cNvSpPr txBox="1"/>
          <p:nvPr/>
        </p:nvSpPr>
        <p:spPr bwMode="gray">
          <a:xfrm>
            <a:off x="82390" y="3035174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/>
              <a:t>Das „</a:t>
            </a:r>
            <a:r>
              <a:rPr lang="de-DE" sz="2000" dirty="0" err="1"/>
              <a:t>Calliope</a:t>
            </a:r>
            <a:r>
              <a:rPr lang="de-DE" sz="2000" dirty="0"/>
              <a:t>-Auto“</a:t>
            </a:r>
            <a:br>
              <a:rPr lang="de-DE" sz="2000" dirty="0"/>
            </a:br>
            <a:r>
              <a:rPr lang="de-DE" sz="2000" dirty="0"/>
              <a:t>sieht </a:t>
            </a:r>
            <a:r>
              <a:rPr lang="de-DE" sz="2000" b="1" u="sng" dirty="0"/>
              <a:t>das hier </a:t>
            </a:r>
            <a:r>
              <a:rPr lang="de-DE" sz="2000" dirty="0"/>
              <a:t>vor sich: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C4E5A19-FA2B-402F-8DE7-5CDF7155B69C}"/>
              </a:ext>
            </a:extLst>
          </p:cNvPr>
          <p:cNvSpPr txBox="1"/>
          <p:nvPr/>
        </p:nvSpPr>
        <p:spPr bwMode="gray">
          <a:xfrm>
            <a:off x="4568892" y="2814056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/>
              <a:t>Ein echtes Auto</a:t>
            </a:r>
            <a:br>
              <a:rPr lang="de-DE" sz="2000" dirty="0"/>
            </a:br>
            <a:r>
              <a:rPr lang="de-DE" sz="2000" dirty="0"/>
              <a:t>sieht sowas vor sich:</a:t>
            </a:r>
          </a:p>
        </p:txBody>
      </p:sp>
      <p:pic>
        <p:nvPicPr>
          <p:cNvPr id="104450" name="Picture 2" descr="RiffReporter: Konflikte auf RÃ¤dern">
            <a:extLst>
              <a:ext uri="{FF2B5EF4-FFF2-40B4-BE49-F238E27FC236}">
                <a16:creationId xmlns:a16="http://schemas.microsoft.com/office/drawing/2014/main" id="{5628489E-F7B5-4714-A098-79E2908D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28" y="2913529"/>
            <a:ext cx="4385271" cy="29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57FD12D3-6A2C-49DB-8F6E-3012164209AE}"/>
              </a:ext>
            </a:extLst>
          </p:cNvPr>
          <p:cNvSpPr/>
          <p:nvPr/>
        </p:nvSpPr>
        <p:spPr bwMode="gray">
          <a:xfrm>
            <a:off x="3667061" y="4149951"/>
            <a:ext cx="387714" cy="804096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01A3A75-1CEF-4065-8EA3-1208427C6906}"/>
              </a:ext>
            </a:extLst>
          </p:cNvPr>
          <p:cNvSpPr txBox="1"/>
          <p:nvPr/>
        </p:nvSpPr>
        <p:spPr bwMode="gray">
          <a:xfrm>
            <a:off x="3625264" y="4924481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/>
              <a:t>Dieser Pixel hier ist das</a:t>
            </a:r>
            <a:br>
              <a:rPr lang="de-DE" sz="2000" dirty="0"/>
            </a:br>
            <a:r>
              <a:rPr lang="de-DE" sz="2000" dirty="0"/>
              <a:t>steuerbare „</a:t>
            </a:r>
            <a:r>
              <a:rPr lang="de-DE" sz="2000" dirty="0" err="1"/>
              <a:t>Calliope</a:t>
            </a:r>
            <a:r>
              <a:rPr lang="de-DE" sz="2000" dirty="0"/>
              <a:t>-Auto“</a:t>
            </a:r>
          </a:p>
        </p:txBody>
      </p:sp>
    </p:spTree>
    <p:extLst>
      <p:ext uri="{BB962C8B-B14F-4D97-AF65-F5344CB8AC3E}">
        <p14:creationId xmlns:p14="http://schemas.microsoft.com/office/powerpoint/2010/main" val="409832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8300C-65A1-424B-954E-885E89E5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Verarbeitung des </a:t>
            </a:r>
            <a:r>
              <a:rPr lang="de-DE" dirty="0" err="1"/>
              <a:t>Calliope</a:t>
            </a:r>
            <a:r>
              <a:rPr lang="de-DE" dirty="0"/>
              <a:t>-Autorennspiels</a:t>
            </a:r>
            <a:br>
              <a:rPr lang="de-DE" dirty="0"/>
            </a:br>
            <a:r>
              <a:rPr lang="de-DE" dirty="0"/>
              <a:t>mit künstlichem Neuronalen Netz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7241F9-848E-47D8-956E-023A8FD9AA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0D7860-8D35-4222-A4EE-6480E3F4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75" y="1299631"/>
            <a:ext cx="8058389" cy="45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35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A2FD2-A672-4D80-8EEA-F9D9C2C1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LernProzess</a:t>
            </a:r>
            <a:r>
              <a:rPr lang="de-DE" dirty="0"/>
              <a:t> für das „autonome </a:t>
            </a:r>
            <a:r>
              <a:rPr lang="de-DE" dirty="0" err="1"/>
              <a:t>Calliope</a:t>
            </a:r>
            <a:r>
              <a:rPr lang="de-DE" dirty="0"/>
              <a:t>-Auto“</a:t>
            </a:r>
            <a:br>
              <a:rPr lang="de-DE" dirty="0"/>
            </a:br>
            <a:r>
              <a:rPr lang="de-DE" sz="1800" dirty="0"/>
              <a:t>Verknüpfung von klassischer </a:t>
            </a:r>
            <a:r>
              <a:rPr lang="de-DE" sz="1800" dirty="0" err="1"/>
              <a:t>programmierung</a:t>
            </a:r>
            <a:r>
              <a:rPr lang="de-DE" sz="1800" dirty="0"/>
              <a:t> mit maschinellem Lernen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FB6E33-E6B7-462A-A395-EE04DEE7EE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D6917913-D4E8-4C6C-99B0-BBD64D88AEFB}"/>
              </a:ext>
            </a:extLst>
          </p:cNvPr>
          <p:cNvSpPr/>
          <p:nvPr/>
        </p:nvSpPr>
        <p:spPr bwMode="gray">
          <a:xfrm>
            <a:off x="1267412" y="3751747"/>
            <a:ext cx="3251200" cy="98437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Testfahrten durchführen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F18EC66-7994-4C29-9BB8-48721A3E4807}"/>
              </a:ext>
            </a:extLst>
          </p:cNvPr>
          <p:cNvSpPr/>
          <p:nvPr/>
        </p:nvSpPr>
        <p:spPr bwMode="gray">
          <a:xfrm>
            <a:off x="4518612" y="3759283"/>
            <a:ext cx="3251200" cy="976837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Das künstliche Gehirn des autonomen Autos anlernen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C20F9096-7B98-48A1-B913-45C1455F2859}"/>
              </a:ext>
            </a:extLst>
          </p:cNvPr>
          <p:cNvSpPr/>
          <p:nvPr/>
        </p:nvSpPr>
        <p:spPr bwMode="gray">
          <a:xfrm>
            <a:off x="7673531" y="3762199"/>
            <a:ext cx="3251200" cy="976837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Künstliches Gehirn übernimmt die Steuerung und muss „IQ-Test“ bestehen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C433627-1C6D-4AD8-87A8-75E5CC8E784E}"/>
              </a:ext>
            </a:extLst>
          </p:cNvPr>
          <p:cNvSpPr txBox="1"/>
          <p:nvPr/>
        </p:nvSpPr>
        <p:spPr bwMode="gray">
          <a:xfrm>
            <a:off x="1202387" y="3352534"/>
            <a:ext cx="3080653" cy="3992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100" b="1" dirty="0">
                <a:solidFill>
                  <a:schemeClr val="accent1"/>
                </a:solidFill>
              </a:rPr>
              <a:t>Trainingsdaten und gewünschte Ausgabe</a:t>
            </a:r>
            <a:br>
              <a:rPr lang="de-DE" sz="1100" b="1" dirty="0">
                <a:solidFill>
                  <a:schemeClr val="accent1"/>
                </a:solidFill>
              </a:rPr>
            </a:br>
            <a:r>
              <a:rPr lang="de-DE" sz="1100" b="1" dirty="0">
                <a:solidFill>
                  <a:schemeClr val="accent1"/>
                </a:solidFill>
              </a:rPr>
              <a:t>erzeugen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E0957E2F-ED7B-425A-A7AB-576A0C1A82C8}"/>
              </a:ext>
            </a:extLst>
          </p:cNvPr>
          <p:cNvSpPr txBox="1"/>
          <p:nvPr/>
        </p:nvSpPr>
        <p:spPr bwMode="gray">
          <a:xfrm>
            <a:off x="4518612" y="3326085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100" b="1" dirty="0">
                <a:solidFill>
                  <a:schemeClr val="accent1"/>
                </a:solidFill>
              </a:rPr>
              <a:t>Programm erstellen mittels</a:t>
            </a:r>
            <a:br>
              <a:rPr lang="de-DE" sz="1100" b="1" dirty="0">
                <a:solidFill>
                  <a:schemeClr val="accent1"/>
                </a:solidFill>
              </a:rPr>
            </a:br>
            <a:r>
              <a:rPr lang="de-DE" sz="1100" b="1" dirty="0">
                <a:solidFill>
                  <a:schemeClr val="accent1"/>
                </a:solidFill>
              </a:rPr>
              <a:t>Algorithmus für maschinelles Lernen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745331C8-6BBD-48FD-872C-3CCDD6DAD63F}"/>
              </a:ext>
            </a:extLst>
          </p:cNvPr>
          <p:cNvSpPr txBox="1"/>
          <p:nvPr/>
        </p:nvSpPr>
        <p:spPr bwMode="gray">
          <a:xfrm>
            <a:off x="7641145" y="3500217"/>
            <a:ext cx="2694445" cy="31580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100" b="1" dirty="0">
                <a:solidFill>
                  <a:schemeClr val="accent1"/>
                </a:solidFill>
              </a:rPr>
              <a:t>Angelerntes Programm ausführen</a:t>
            </a:r>
          </a:p>
        </p:txBody>
      </p:sp>
      <p:sp>
        <p:nvSpPr>
          <p:cNvPr id="140" name="Pfeil: Chevron 139">
            <a:extLst>
              <a:ext uri="{FF2B5EF4-FFF2-40B4-BE49-F238E27FC236}">
                <a16:creationId xmlns:a16="http://schemas.microsoft.com/office/drawing/2014/main" id="{66313DFE-4AE1-4902-843E-4310A40789ED}"/>
              </a:ext>
            </a:extLst>
          </p:cNvPr>
          <p:cNvSpPr/>
          <p:nvPr/>
        </p:nvSpPr>
        <p:spPr bwMode="gray">
          <a:xfrm>
            <a:off x="1244118" y="4801604"/>
            <a:ext cx="3251200" cy="86416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Trainingsdaten sammeln</a:t>
            </a:r>
          </a:p>
        </p:txBody>
      </p:sp>
      <p:sp>
        <p:nvSpPr>
          <p:cNvPr id="141" name="Pfeil: Chevron 140">
            <a:extLst>
              <a:ext uri="{FF2B5EF4-FFF2-40B4-BE49-F238E27FC236}">
                <a16:creationId xmlns:a16="http://schemas.microsoft.com/office/drawing/2014/main" id="{A7B59FD2-32FB-4D15-ABD7-A2E21C289309}"/>
              </a:ext>
            </a:extLst>
          </p:cNvPr>
          <p:cNvSpPr/>
          <p:nvPr/>
        </p:nvSpPr>
        <p:spPr bwMode="gray">
          <a:xfrm>
            <a:off x="4495318" y="4801603"/>
            <a:ext cx="3251200" cy="86416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ML Modell</a:t>
            </a:r>
            <a:br>
              <a:rPr lang="de-DE" sz="1400" b="1" dirty="0">
                <a:cs typeface="Arial" charset="0"/>
              </a:rPr>
            </a:br>
            <a:r>
              <a:rPr lang="de-DE" sz="1400" b="1" dirty="0">
                <a:cs typeface="Arial" charset="0"/>
              </a:rPr>
              <a:t>trainieren</a:t>
            </a:r>
          </a:p>
        </p:txBody>
      </p:sp>
      <p:sp>
        <p:nvSpPr>
          <p:cNvPr id="142" name="Pfeil: Chevron 141">
            <a:extLst>
              <a:ext uri="{FF2B5EF4-FFF2-40B4-BE49-F238E27FC236}">
                <a16:creationId xmlns:a16="http://schemas.microsoft.com/office/drawing/2014/main" id="{33F583EA-6510-424E-9016-672B719B0995}"/>
              </a:ext>
            </a:extLst>
          </p:cNvPr>
          <p:cNvSpPr/>
          <p:nvPr/>
        </p:nvSpPr>
        <p:spPr bwMode="gray">
          <a:xfrm>
            <a:off x="7650237" y="4804519"/>
            <a:ext cx="3251200" cy="86416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ML Modell</a:t>
            </a:r>
            <a:br>
              <a:rPr lang="de-DE" sz="1400" b="1" dirty="0">
                <a:cs typeface="Arial" charset="0"/>
              </a:rPr>
            </a:br>
            <a:r>
              <a:rPr lang="de-DE" sz="1400" b="1" dirty="0">
                <a:cs typeface="Arial" charset="0"/>
              </a:rPr>
              <a:t>anwenden und testen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C820967A-5330-466D-8855-E84B49E70503}"/>
              </a:ext>
            </a:extLst>
          </p:cNvPr>
          <p:cNvSpPr txBox="1"/>
          <p:nvPr/>
        </p:nvSpPr>
        <p:spPr bwMode="gray">
          <a:xfrm>
            <a:off x="178747" y="3867160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b="1" dirty="0"/>
              <a:t>Anwendungs-</a:t>
            </a:r>
            <a:br>
              <a:rPr lang="de-DE" sz="1400" b="1" dirty="0"/>
            </a:br>
            <a:r>
              <a:rPr lang="de-DE" sz="1400" b="1" dirty="0"/>
              <a:t>Perspektive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A67EBDA-4C26-47F2-B0C8-24A10EE646E8}"/>
              </a:ext>
            </a:extLst>
          </p:cNvPr>
          <p:cNvSpPr txBox="1"/>
          <p:nvPr/>
        </p:nvSpPr>
        <p:spPr bwMode="gray">
          <a:xfrm>
            <a:off x="178747" y="4893226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b="1" dirty="0"/>
              <a:t>Technische</a:t>
            </a:r>
            <a:br>
              <a:rPr lang="de-DE" sz="1400" b="1" dirty="0"/>
            </a:br>
            <a:r>
              <a:rPr lang="de-DE" sz="1400" b="1" dirty="0"/>
              <a:t>Perspektive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BDF8AB3-DDBB-4A4A-B25C-7E6A72DC9224}"/>
              </a:ext>
            </a:extLst>
          </p:cNvPr>
          <p:cNvSpPr txBox="1"/>
          <p:nvPr/>
        </p:nvSpPr>
        <p:spPr bwMode="gray">
          <a:xfrm>
            <a:off x="1571879" y="1528738"/>
            <a:ext cx="1426583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Trainings</a:t>
            </a:r>
            <a:r>
              <a:rPr lang="de-DE" sz="1600" dirty="0"/>
              <a:t>daten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8CDA23-ADE5-410B-99C8-732CE483F147}"/>
              </a:ext>
            </a:extLst>
          </p:cNvPr>
          <p:cNvSpPr txBox="1"/>
          <p:nvPr/>
        </p:nvSpPr>
        <p:spPr bwMode="gray">
          <a:xfrm>
            <a:off x="1173654" y="1930168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Gewünschte</a:t>
            </a:r>
            <a:r>
              <a:rPr lang="de-DE" sz="1600" dirty="0"/>
              <a:t> Ausgabe</a:t>
            </a:r>
            <a:br>
              <a:rPr lang="de-DE" sz="1600" dirty="0"/>
            </a:br>
            <a:r>
              <a:rPr lang="de-DE" sz="1600" dirty="0"/>
              <a:t>(auch Trainingsdaten)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0A8C72C-A19A-4049-A927-AEC2E9B685D4}"/>
              </a:ext>
            </a:extLst>
          </p:cNvPr>
          <p:cNvSpPr txBox="1"/>
          <p:nvPr/>
        </p:nvSpPr>
        <p:spPr bwMode="gray">
          <a:xfrm>
            <a:off x="5431822" y="1697478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5A29C97-B21E-4644-9E58-32DAC5078BA0}"/>
              </a:ext>
            </a:extLst>
          </p:cNvPr>
          <p:cNvSpPr/>
          <p:nvPr/>
        </p:nvSpPr>
        <p:spPr bwMode="gray">
          <a:xfrm>
            <a:off x="3519033" y="1466774"/>
            <a:ext cx="1510747" cy="1679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422BA48-37AC-40F1-B71D-75704924FD9C}"/>
              </a:ext>
            </a:extLst>
          </p:cNvPr>
          <p:cNvCxnSpPr/>
          <p:nvPr/>
        </p:nvCxnSpPr>
        <p:spPr>
          <a:xfrm>
            <a:off x="3011806" y="2715245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7DCAEAC-F856-44EA-8568-A8D881A2FD09}"/>
              </a:ext>
            </a:extLst>
          </p:cNvPr>
          <p:cNvSpPr txBox="1"/>
          <p:nvPr/>
        </p:nvSpPr>
        <p:spPr bwMode="gray">
          <a:xfrm>
            <a:off x="1153315" y="2543488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Algorithmus für</a:t>
            </a:r>
            <a:br>
              <a:rPr lang="de-DE" sz="1600" b="1" dirty="0"/>
            </a:br>
            <a:r>
              <a:rPr lang="de-DE" sz="1600" b="1" dirty="0"/>
              <a:t>maschinelles Lernen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340A2FD-5B54-4537-BF6B-310F58611A63}"/>
              </a:ext>
            </a:extLst>
          </p:cNvPr>
          <p:cNvCxnSpPr/>
          <p:nvPr/>
        </p:nvCxnSpPr>
        <p:spPr>
          <a:xfrm>
            <a:off x="3011806" y="2104320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66E2674-58C3-4BD1-95BC-4549ADC97B7F}"/>
              </a:ext>
            </a:extLst>
          </p:cNvPr>
          <p:cNvCxnSpPr/>
          <p:nvPr/>
        </p:nvCxnSpPr>
        <p:spPr>
          <a:xfrm>
            <a:off x="3011805" y="1713802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D35D310-546E-4828-9513-7C1B3BC74CBD}"/>
              </a:ext>
            </a:extLst>
          </p:cNvPr>
          <p:cNvCxnSpPr>
            <a:cxnSpLocks/>
          </p:cNvCxnSpPr>
          <p:nvPr/>
        </p:nvCxnSpPr>
        <p:spPr>
          <a:xfrm>
            <a:off x="5021943" y="1849402"/>
            <a:ext cx="437323" cy="750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EE9D568E-0856-4B02-BD68-8E28C785FD5D}"/>
              </a:ext>
            </a:extLst>
          </p:cNvPr>
          <p:cNvSpPr txBox="1"/>
          <p:nvPr/>
        </p:nvSpPr>
        <p:spPr bwMode="gray">
          <a:xfrm>
            <a:off x="5455675" y="1293912"/>
            <a:ext cx="910040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Real</a:t>
            </a:r>
            <a:r>
              <a:rPr lang="de-DE" sz="1600" dirty="0"/>
              <a:t>daten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86B59A0-9454-40CD-B5F8-DE3B4CD6B33F}"/>
              </a:ext>
            </a:extLst>
          </p:cNvPr>
          <p:cNvSpPr txBox="1"/>
          <p:nvPr/>
        </p:nvSpPr>
        <p:spPr bwMode="gray">
          <a:xfrm>
            <a:off x="5431822" y="1685988"/>
            <a:ext cx="973649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5FDECB7-011C-4E5D-8827-DE9AD819C449}"/>
              </a:ext>
            </a:extLst>
          </p:cNvPr>
          <p:cNvSpPr txBox="1"/>
          <p:nvPr/>
        </p:nvSpPr>
        <p:spPr bwMode="gray">
          <a:xfrm>
            <a:off x="8846783" y="1447800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dirty="0"/>
              <a:t>Ausgabe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37A8042-DB4F-471B-B2C7-0B08CA466FF3}"/>
              </a:ext>
            </a:extLst>
          </p:cNvPr>
          <p:cNvSpPr/>
          <p:nvPr/>
        </p:nvSpPr>
        <p:spPr bwMode="gray">
          <a:xfrm>
            <a:off x="6894863" y="1165971"/>
            <a:ext cx="1510747" cy="972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  <a:endParaRPr lang="de-DE" sz="1800" dirty="0">
              <a:cs typeface="Arial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611C172-BBBD-446F-A42D-69AB5B3FBD87}"/>
              </a:ext>
            </a:extLst>
          </p:cNvPr>
          <p:cNvCxnSpPr/>
          <p:nvPr/>
        </p:nvCxnSpPr>
        <p:spPr>
          <a:xfrm>
            <a:off x="6405471" y="1865304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73189ED-5744-4EA9-B786-C394E7A64770}"/>
              </a:ext>
            </a:extLst>
          </p:cNvPr>
          <p:cNvCxnSpPr/>
          <p:nvPr/>
        </p:nvCxnSpPr>
        <p:spPr>
          <a:xfrm>
            <a:off x="6413423" y="1466986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40C2975-4457-4C87-A13B-9F8EC4BBABFA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405610" y="1599750"/>
            <a:ext cx="441173" cy="193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14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D5F9BB6A-714B-4FCB-907B-852BBCD4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342" y="3235609"/>
            <a:ext cx="867526" cy="396332"/>
          </a:xfrm>
          <a:prstGeom prst="rect">
            <a:avLst/>
          </a:prstGeom>
        </p:spPr>
      </p:pic>
      <p:pic>
        <p:nvPicPr>
          <p:cNvPr id="4" name="Grafik 3" descr="Laptop">
            <a:extLst>
              <a:ext uri="{FF2B5EF4-FFF2-40B4-BE49-F238E27FC236}">
                <a16:creationId xmlns:a16="http://schemas.microsoft.com/office/drawing/2014/main" id="{33BC3A97-2155-41AE-8F28-458C6191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3931" y="3188127"/>
            <a:ext cx="1311793" cy="1311793"/>
          </a:xfrm>
          <a:prstGeom prst="rect">
            <a:avLst/>
          </a:prstGeom>
        </p:spPr>
      </p:pic>
      <p:pic>
        <p:nvPicPr>
          <p:cNvPr id="67" name="Grafik 66" descr="Laptop">
            <a:extLst>
              <a:ext uri="{FF2B5EF4-FFF2-40B4-BE49-F238E27FC236}">
                <a16:creationId xmlns:a16="http://schemas.microsoft.com/office/drawing/2014/main" id="{6E3C1535-7B39-45E6-9F7B-6CFE4DEF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7030" y="2147745"/>
            <a:ext cx="2218678" cy="22186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3A2FD2-A672-4D80-8EEA-F9D9C2C1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Unser Projekt unterstützt mehrere Varianten für</a:t>
            </a:r>
            <a:br>
              <a:rPr lang="de-DE" sz="2400" dirty="0"/>
            </a:br>
            <a:r>
              <a:rPr lang="de-DE" sz="2400" dirty="0"/>
              <a:t>Den </a:t>
            </a:r>
            <a:r>
              <a:rPr lang="de-DE" sz="2400" dirty="0" err="1"/>
              <a:t>LernProzess</a:t>
            </a:r>
            <a:r>
              <a:rPr lang="de-DE" sz="2400" dirty="0"/>
              <a:t> des „autonomen </a:t>
            </a:r>
            <a:r>
              <a:rPr lang="de-DE" sz="2400" dirty="0" err="1"/>
              <a:t>Calliope</a:t>
            </a:r>
            <a:r>
              <a:rPr lang="de-DE" sz="2400" dirty="0"/>
              <a:t>-Autos“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FB6E33-E6B7-462A-A395-EE04DEE7EE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D6917913-D4E8-4C6C-99B0-BBD64D88AEFB}"/>
              </a:ext>
            </a:extLst>
          </p:cNvPr>
          <p:cNvSpPr/>
          <p:nvPr/>
        </p:nvSpPr>
        <p:spPr bwMode="gray">
          <a:xfrm>
            <a:off x="1562707" y="1231991"/>
            <a:ext cx="3008082" cy="921738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Testfahrten durchführen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F18EC66-7994-4C29-9BB8-48721A3E4807}"/>
              </a:ext>
            </a:extLst>
          </p:cNvPr>
          <p:cNvSpPr/>
          <p:nvPr/>
        </p:nvSpPr>
        <p:spPr bwMode="gray">
          <a:xfrm>
            <a:off x="4500438" y="1231990"/>
            <a:ext cx="3564669" cy="921738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Das künstliche Gehirn des autonomen Autos anlernen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C20F9096-7B98-48A1-B913-45C1455F2859}"/>
              </a:ext>
            </a:extLst>
          </p:cNvPr>
          <p:cNvSpPr/>
          <p:nvPr/>
        </p:nvSpPr>
        <p:spPr bwMode="gray">
          <a:xfrm>
            <a:off x="7968826" y="1234906"/>
            <a:ext cx="3251200" cy="921738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Künstliches Gehirn übernimmt die Steuerung und muss „IQ-Test“ bestehen</a:t>
            </a:r>
          </a:p>
        </p:txBody>
      </p:sp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C7FAEEC-D67E-407E-9863-7C8951FD0A71}"/>
              </a:ext>
            </a:extLst>
          </p:cNvPr>
          <p:cNvSpPr/>
          <p:nvPr/>
        </p:nvSpPr>
        <p:spPr>
          <a:xfrm>
            <a:off x="1070886" y="4610955"/>
            <a:ext cx="235328" cy="937846"/>
          </a:xfrm>
          <a:prstGeom prst="leftBrace">
            <a:avLst>
              <a:gd name="adj1" fmla="val 8333"/>
              <a:gd name="adj2" fmla="val 38978"/>
            </a:avLst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5413388A-2CBD-4C40-9F28-7DDF52B7527C}"/>
              </a:ext>
            </a:extLst>
          </p:cNvPr>
          <p:cNvSpPr/>
          <p:nvPr/>
        </p:nvSpPr>
        <p:spPr>
          <a:xfrm>
            <a:off x="1054387" y="2311731"/>
            <a:ext cx="262513" cy="2054692"/>
          </a:xfrm>
          <a:prstGeom prst="leftBrace">
            <a:avLst>
              <a:gd name="adj1" fmla="val 8333"/>
              <a:gd name="adj2" fmla="val 31812"/>
            </a:avLst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0907346-240B-4EF6-9C24-9C970C48479B}"/>
              </a:ext>
            </a:extLst>
          </p:cNvPr>
          <p:cNvSpPr txBox="1"/>
          <p:nvPr/>
        </p:nvSpPr>
        <p:spPr bwMode="gray">
          <a:xfrm>
            <a:off x="2949998" y="3259710"/>
            <a:ext cx="1833803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Pooling Trainingsdaten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von Schülergruppen</a:t>
            </a:r>
          </a:p>
        </p:txBody>
      </p:sp>
      <p:pic>
        <p:nvPicPr>
          <p:cNvPr id="51" name="Picture 4" descr="Logo">
            <a:extLst>
              <a:ext uri="{FF2B5EF4-FFF2-40B4-BE49-F238E27FC236}">
                <a16:creationId xmlns:a16="http://schemas.microsoft.com/office/drawing/2014/main" id="{2B1E60A7-F7C6-42DE-867E-31022C48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384" y="2839416"/>
            <a:ext cx="867526" cy="31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9F5CEC57-EA2D-4DFE-A82B-3191220C25CB}"/>
              </a:ext>
            </a:extLst>
          </p:cNvPr>
          <p:cNvSpPr txBox="1"/>
          <p:nvPr/>
        </p:nvSpPr>
        <p:spPr bwMode="gray">
          <a:xfrm>
            <a:off x="5717880" y="3893180"/>
            <a:ext cx="1668789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Desktop-Rechner für Anlernen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künstliche neuronale Netzwerke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und auch andere KI-Algorithmen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5D29B4-2284-49BD-9428-BB6B3190A351}"/>
              </a:ext>
            </a:extLst>
          </p:cNvPr>
          <p:cNvSpPr txBox="1"/>
          <p:nvPr/>
        </p:nvSpPr>
        <p:spPr bwMode="gray">
          <a:xfrm>
            <a:off x="75643" y="4783194"/>
            <a:ext cx="914400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Variante</a:t>
            </a:r>
            <a:br>
              <a:rPr lang="de-DE" sz="1800" b="1" dirty="0"/>
            </a:br>
            <a:r>
              <a:rPr lang="de-DE" sz="1800" b="1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C6742EB-57E5-437E-8A19-1AF2D01FB25E}"/>
              </a:ext>
            </a:extLst>
          </p:cNvPr>
          <p:cNvSpPr txBox="1"/>
          <p:nvPr/>
        </p:nvSpPr>
        <p:spPr bwMode="gray">
          <a:xfrm>
            <a:off x="75643" y="2774406"/>
            <a:ext cx="914400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Variante</a:t>
            </a:r>
            <a:br>
              <a:rPr lang="de-DE" sz="1800" b="1" dirty="0"/>
            </a:br>
            <a:r>
              <a:rPr lang="de-DE" sz="1800" b="1" dirty="0"/>
              <a:t>1A &amp; 1B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C25E429-2539-49C4-82B5-2750BB32986E}"/>
              </a:ext>
            </a:extLst>
          </p:cNvPr>
          <p:cNvSpPr txBox="1"/>
          <p:nvPr/>
        </p:nvSpPr>
        <p:spPr bwMode="gray">
          <a:xfrm>
            <a:off x="10148737" y="3545741"/>
            <a:ext cx="1164485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„IQ-Test“ auf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Desktop-Rechner</a:t>
            </a:r>
          </a:p>
        </p:txBody>
      </p:sp>
      <p:sp>
        <p:nvSpPr>
          <p:cNvPr id="63" name="Geschweifte Klammer links 62">
            <a:extLst>
              <a:ext uri="{FF2B5EF4-FFF2-40B4-BE49-F238E27FC236}">
                <a16:creationId xmlns:a16="http://schemas.microsoft.com/office/drawing/2014/main" id="{2EED0F4A-3C90-448B-90B2-EE6B2834AB11}"/>
              </a:ext>
            </a:extLst>
          </p:cNvPr>
          <p:cNvSpPr/>
          <p:nvPr/>
        </p:nvSpPr>
        <p:spPr>
          <a:xfrm>
            <a:off x="8611836" y="2311731"/>
            <a:ext cx="235328" cy="937846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Geschweifte Klammer links 63">
            <a:extLst>
              <a:ext uri="{FF2B5EF4-FFF2-40B4-BE49-F238E27FC236}">
                <a16:creationId xmlns:a16="http://schemas.microsoft.com/office/drawing/2014/main" id="{E54D77B8-C833-4F86-8D97-F55C06818630}"/>
              </a:ext>
            </a:extLst>
          </p:cNvPr>
          <p:cNvSpPr/>
          <p:nvPr/>
        </p:nvSpPr>
        <p:spPr>
          <a:xfrm>
            <a:off x="8611836" y="3327930"/>
            <a:ext cx="235328" cy="937846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1DFFFB5A-CFDE-4940-BBEA-3A6936893C73}"/>
              </a:ext>
            </a:extLst>
          </p:cNvPr>
          <p:cNvSpPr txBox="1"/>
          <p:nvPr/>
        </p:nvSpPr>
        <p:spPr bwMode="gray">
          <a:xfrm>
            <a:off x="8193558" y="2587011"/>
            <a:ext cx="500176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1A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720A5F0-D63A-43DB-A993-BB9612775F76}"/>
              </a:ext>
            </a:extLst>
          </p:cNvPr>
          <p:cNvSpPr txBox="1"/>
          <p:nvPr/>
        </p:nvSpPr>
        <p:spPr bwMode="gray">
          <a:xfrm>
            <a:off x="8213857" y="3616753"/>
            <a:ext cx="500176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1B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B99B9D8-EB6A-4C6F-A8FC-9816DC4B6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6107" y="3632810"/>
            <a:ext cx="334542" cy="309761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F4A20A7-A971-478F-BE71-ED4AF22DA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071" y="4778689"/>
            <a:ext cx="547020" cy="506500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186954F-C5C6-46DA-80BF-D4DEDDDB8376}"/>
              </a:ext>
            </a:extLst>
          </p:cNvPr>
          <p:cNvGrpSpPr/>
          <p:nvPr/>
        </p:nvGrpSpPr>
        <p:grpSpPr>
          <a:xfrm>
            <a:off x="3628209" y="2694263"/>
            <a:ext cx="636087" cy="544347"/>
            <a:chOff x="3319383" y="4051887"/>
            <a:chExt cx="636087" cy="544347"/>
          </a:xfrm>
        </p:grpSpPr>
        <p:pic>
          <p:nvPicPr>
            <p:cNvPr id="80" name="Grafik 79">
              <a:extLst>
                <a:ext uri="{FF2B5EF4-FFF2-40B4-BE49-F238E27FC236}">
                  <a16:creationId xmlns:a16="http://schemas.microsoft.com/office/drawing/2014/main" id="{E4A68551-5589-4862-8B1B-3FDA5789F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880C57D6-87E3-4372-88FB-BB28C1D3A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62D32242-42F1-413B-B1BB-F67E3BD6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29CD7E00-5CD2-423A-9444-13D7E82ED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9DBA708B-D718-4FDA-9114-E412DEA61102}"/>
              </a:ext>
            </a:extLst>
          </p:cNvPr>
          <p:cNvGrpSpPr/>
          <p:nvPr/>
        </p:nvGrpSpPr>
        <p:grpSpPr>
          <a:xfrm>
            <a:off x="2974002" y="2698274"/>
            <a:ext cx="636087" cy="544347"/>
            <a:chOff x="3319383" y="4051887"/>
            <a:chExt cx="636087" cy="544347"/>
          </a:xfrm>
        </p:grpSpPr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425ADDE7-719A-45A3-B1F5-1CB3A71A7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0AC5A828-0719-4216-A07C-B86E5BCDA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FAD7DAF1-2C47-4FFB-8209-F5253D4F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893BBB77-2F7A-483F-B15B-DD7F4AA0A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93364083-C4F3-4959-8B92-9A04F2DB10C4}"/>
              </a:ext>
            </a:extLst>
          </p:cNvPr>
          <p:cNvGrpSpPr/>
          <p:nvPr/>
        </p:nvGrpSpPr>
        <p:grpSpPr>
          <a:xfrm>
            <a:off x="9629827" y="3626373"/>
            <a:ext cx="368438" cy="324462"/>
            <a:chOff x="3319383" y="4051887"/>
            <a:chExt cx="636087" cy="544347"/>
          </a:xfrm>
        </p:grpSpPr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6183865E-0D26-498C-B318-BB8E3763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A295D3EE-1E42-4510-A640-3CD9E4291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BFEB946D-9D7E-4517-94E2-5852FED2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E05C85-7C5C-4F56-ADA4-2B5977C6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sp>
        <p:nvSpPr>
          <p:cNvPr id="126" name="Textfeld 125">
            <a:extLst>
              <a:ext uri="{FF2B5EF4-FFF2-40B4-BE49-F238E27FC236}">
                <a16:creationId xmlns:a16="http://schemas.microsoft.com/office/drawing/2014/main" id="{585278EB-CD9A-4D83-A898-DF869B0EA7C7}"/>
              </a:ext>
            </a:extLst>
          </p:cNvPr>
          <p:cNvSpPr txBox="1"/>
          <p:nvPr/>
        </p:nvSpPr>
        <p:spPr bwMode="gray">
          <a:xfrm>
            <a:off x="5637301" y="4733270"/>
            <a:ext cx="1668789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Zusätzlich zur Datensammlung</a:t>
            </a:r>
          </a:p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Lernt der </a:t>
            </a:r>
            <a:r>
              <a:rPr lang="de-DE" sz="1200" b="1" dirty="0" err="1">
                <a:solidFill>
                  <a:schemeClr val="tx2"/>
                </a:solidFill>
              </a:rPr>
              <a:t>Calliope</a:t>
            </a:r>
            <a:r>
              <a:rPr lang="de-DE" sz="1200" b="1" dirty="0">
                <a:solidFill>
                  <a:schemeClr val="tx2"/>
                </a:solidFill>
              </a:rPr>
              <a:t> ein eigenes</a:t>
            </a:r>
          </a:p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künstliches neuronales Netzwerk an</a:t>
            </a:r>
          </a:p>
        </p:txBody>
      </p:sp>
      <p:pic>
        <p:nvPicPr>
          <p:cNvPr id="124" name="Grafik 123">
            <a:extLst>
              <a:ext uri="{FF2B5EF4-FFF2-40B4-BE49-F238E27FC236}">
                <a16:creationId xmlns:a16="http://schemas.microsoft.com/office/drawing/2014/main" id="{EF786CEE-045A-42C1-B2BB-93169EE19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76" y="2694263"/>
            <a:ext cx="547020" cy="506500"/>
          </a:xfrm>
          <a:prstGeom prst="rect">
            <a:avLst/>
          </a:prstGeom>
        </p:spPr>
      </p:pic>
      <p:sp>
        <p:nvSpPr>
          <p:cNvPr id="125" name="Textfeld 124">
            <a:extLst>
              <a:ext uri="{FF2B5EF4-FFF2-40B4-BE49-F238E27FC236}">
                <a16:creationId xmlns:a16="http://schemas.microsoft.com/office/drawing/2014/main" id="{C06E535F-A1C0-4037-97E8-32E6880B36CE}"/>
              </a:ext>
            </a:extLst>
          </p:cNvPr>
          <p:cNvSpPr txBox="1"/>
          <p:nvPr/>
        </p:nvSpPr>
        <p:spPr bwMode="gray">
          <a:xfrm>
            <a:off x="4670317" y="3181218"/>
            <a:ext cx="650224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(Daten-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Sammler)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FACE383-60C8-438C-AB30-A8D0F4894794}"/>
              </a:ext>
            </a:extLst>
          </p:cNvPr>
          <p:cNvSpPr txBox="1"/>
          <p:nvPr/>
        </p:nvSpPr>
        <p:spPr bwMode="gray">
          <a:xfrm>
            <a:off x="1417049" y="3267202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Jeder Schüler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individuell</a:t>
            </a:r>
          </a:p>
        </p:txBody>
      </p:sp>
      <p:pic>
        <p:nvPicPr>
          <p:cNvPr id="128" name="Grafik 127">
            <a:extLst>
              <a:ext uri="{FF2B5EF4-FFF2-40B4-BE49-F238E27FC236}">
                <a16:creationId xmlns:a16="http://schemas.microsoft.com/office/drawing/2014/main" id="{63E6EDA0-3A4A-4FBE-91E6-F5AF3691A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657" y="2710761"/>
            <a:ext cx="547020" cy="506500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97F5B70E-C2F6-42F9-8F38-7E37ECF43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565" y="2710761"/>
            <a:ext cx="547020" cy="506500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C83689EF-B08B-4246-A32D-8228EC85915E}"/>
              </a:ext>
            </a:extLst>
          </p:cNvPr>
          <p:cNvSpPr txBox="1"/>
          <p:nvPr/>
        </p:nvSpPr>
        <p:spPr bwMode="gray">
          <a:xfrm>
            <a:off x="2531832" y="2854625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ODER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2B5E637-4E55-4BDE-A34F-A8BC758B3CDE}"/>
              </a:ext>
            </a:extLst>
          </p:cNvPr>
          <p:cNvGrpSpPr/>
          <p:nvPr/>
        </p:nvGrpSpPr>
        <p:grpSpPr>
          <a:xfrm>
            <a:off x="3601221" y="4718320"/>
            <a:ext cx="636087" cy="544347"/>
            <a:chOff x="3319383" y="4051887"/>
            <a:chExt cx="636087" cy="544347"/>
          </a:xfrm>
        </p:grpSpPr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BFED090D-FE50-46B7-B14F-AFEDCFD97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A1271AE7-4EF7-4E63-9575-C6277646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368B50F6-8BB8-4693-818F-656AE8A9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D6C94B31-BC89-4A61-9B06-C67D9DB51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8CD29CFC-2FD7-4398-B423-0C5351294C18}"/>
              </a:ext>
            </a:extLst>
          </p:cNvPr>
          <p:cNvGrpSpPr/>
          <p:nvPr/>
        </p:nvGrpSpPr>
        <p:grpSpPr>
          <a:xfrm>
            <a:off x="2947014" y="4722331"/>
            <a:ext cx="636087" cy="544347"/>
            <a:chOff x="3319383" y="4051887"/>
            <a:chExt cx="636087" cy="544347"/>
          </a:xfrm>
        </p:grpSpPr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87F9D2CA-FED4-498E-89F4-93687E65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678A997E-0CCE-4B74-A3ED-7DE4E399B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143" name="Grafik 142">
              <a:extLst>
                <a:ext uri="{FF2B5EF4-FFF2-40B4-BE49-F238E27FC236}">
                  <a16:creationId xmlns:a16="http://schemas.microsoft.com/office/drawing/2014/main" id="{9DAA2F2D-F7FD-427A-9CF0-E8D8C4219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144" name="Grafik 143">
              <a:extLst>
                <a:ext uri="{FF2B5EF4-FFF2-40B4-BE49-F238E27FC236}">
                  <a16:creationId xmlns:a16="http://schemas.microsoft.com/office/drawing/2014/main" id="{FA131166-3F10-458E-9CC0-13824850A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87ED1DB3-658E-4456-8D4B-9002573F15BC}"/>
              </a:ext>
            </a:extLst>
          </p:cNvPr>
          <p:cNvSpPr txBox="1"/>
          <p:nvPr/>
        </p:nvSpPr>
        <p:spPr bwMode="gray">
          <a:xfrm>
            <a:off x="1390061" y="5291259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Jeder Schüler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individuell</a:t>
            </a:r>
          </a:p>
        </p:txBody>
      </p:sp>
      <p:pic>
        <p:nvPicPr>
          <p:cNvPr id="146" name="Grafik 145">
            <a:extLst>
              <a:ext uri="{FF2B5EF4-FFF2-40B4-BE49-F238E27FC236}">
                <a16:creationId xmlns:a16="http://schemas.microsoft.com/office/drawing/2014/main" id="{6D57D5D1-A3D3-4D17-A69B-47AE7D2A7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69" y="4734818"/>
            <a:ext cx="547020" cy="506500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92EF1F25-DEFB-4E9D-9171-26945537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577" y="4734818"/>
            <a:ext cx="547020" cy="506500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6CB513AA-6D0C-4D54-BD7B-CB6B2AE966DC}"/>
              </a:ext>
            </a:extLst>
          </p:cNvPr>
          <p:cNvSpPr txBox="1"/>
          <p:nvPr/>
        </p:nvSpPr>
        <p:spPr bwMode="gray">
          <a:xfrm>
            <a:off x="2504844" y="4878682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ODER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3B07F4F7-543C-49A0-9150-AD5EDAB9773D}"/>
              </a:ext>
            </a:extLst>
          </p:cNvPr>
          <p:cNvSpPr txBox="1"/>
          <p:nvPr/>
        </p:nvSpPr>
        <p:spPr bwMode="gray">
          <a:xfrm>
            <a:off x="2936751" y="5291259"/>
            <a:ext cx="1833803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Pooling Trainingsdaten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von Schülergruppen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83B0F2A8-53A0-4C9F-924F-0CA03CA0B4FE}"/>
              </a:ext>
            </a:extLst>
          </p:cNvPr>
          <p:cNvSpPr txBox="1"/>
          <p:nvPr/>
        </p:nvSpPr>
        <p:spPr bwMode="gray">
          <a:xfrm>
            <a:off x="9671551" y="4851806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„IQ-Test“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direkt auf </a:t>
            </a:r>
            <a:r>
              <a:rPr lang="de-DE" sz="1200" b="1" dirty="0" err="1">
                <a:solidFill>
                  <a:schemeClr val="tx2"/>
                </a:solidFill>
              </a:rPr>
              <a:t>Calliope</a:t>
            </a:r>
            <a:endParaRPr lang="de-DE" sz="1200" b="1" dirty="0">
              <a:solidFill>
                <a:schemeClr val="tx2"/>
              </a:solidFill>
            </a:endParaRPr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4DEB7BEE-65B1-4600-BDD5-238A25770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531" y="4810227"/>
            <a:ext cx="547020" cy="506500"/>
          </a:xfrm>
          <a:prstGeom prst="rect">
            <a:avLst/>
          </a:prstGeom>
        </p:spPr>
      </p:pic>
      <p:sp>
        <p:nvSpPr>
          <p:cNvPr id="155" name="Textfeld 154">
            <a:extLst>
              <a:ext uri="{FF2B5EF4-FFF2-40B4-BE49-F238E27FC236}">
                <a16:creationId xmlns:a16="http://schemas.microsoft.com/office/drawing/2014/main" id="{7667BF56-9BAF-4293-90FE-6B53B2810AB2}"/>
              </a:ext>
            </a:extLst>
          </p:cNvPr>
          <p:cNvSpPr txBox="1"/>
          <p:nvPr/>
        </p:nvSpPr>
        <p:spPr bwMode="gray">
          <a:xfrm>
            <a:off x="4747365" y="5270030"/>
            <a:ext cx="650224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Daten-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Sammler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0FCF994-F705-42C7-8D89-03A38BCB0CB1}"/>
              </a:ext>
            </a:extLst>
          </p:cNvPr>
          <p:cNvCxnSpPr/>
          <p:nvPr/>
        </p:nvCxnSpPr>
        <p:spPr>
          <a:xfrm>
            <a:off x="5320541" y="2947210"/>
            <a:ext cx="507765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feld 159">
            <a:extLst>
              <a:ext uri="{FF2B5EF4-FFF2-40B4-BE49-F238E27FC236}">
                <a16:creationId xmlns:a16="http://schemas.microsoft.com/office/drawing/2014/main" id="{43E68D58-678D-4D67-AA43-9CEC8AA345C8}"/>
              </a:ext>
            </a:extLst>
          </p:cNvPr>
          <p:cNvSpPr txBox="1"/>
          <p:nvPr/>
        </p:nvSpPr>
        <p:spPr bwMode="gray">
          <a:xfrm>
            <a:off x="7643307" y="2534049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JSON</a:t>
            </a:r>
          </a:p>
        </p:txBody>
      </p: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B1660438-C05D-44F0-A52E-1CCFF6749AB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7498080" y="2767111"/>
            <a:ext cx="695478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D10AAEEA-1351-4C5E-819D-8E960F47C926}"/>
              </a:ext>
            </a:extLst>
          </p:cNvPr>
          <p:cNvSpPr txBox="1"/>
          <p:nvPr/>
        </p:nvSpPr>
        <p:spPr bwMode="gray">
          <a:xfrm>
            <a:off x="9671551" y="2531735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„IQ-Test“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direkt auf </a:t>
            </a:r>
            <a:r>
              <a:rPr lang="de-DE" sz="1200" b="1" dirty="0" err="1">
                <a:solidFill>
                  <a:schemeClr val="tx2"/>
                </a:solidFill>
              </a:rPr>
              <a:t>Calliope</a:t>
            </a:r>
            <a:endParaRPr lang="de-DE" sz="1200" b="1" dirty="0">
              <a:solidFill>
                <a:schemeClr val="tx2"/>
              </a:solidFill>
            </a:endParaRPr>
          </a:p>
        </p:txBody>
      </p:sp>
      <p:pic>
        <p:nvPicPr>
          <p:cNvPr id="164" name="Grafik 163">
            <a:extLst>
              <a:ext uri="{FF2B5EF4-FFF2-40B4-BE49-F238E27FC236}">
                <a16:creationId xmlns:a16="http://schemas.microsoft.com/office/drawing/2014/main" id="{A379D242-FB14-4B14-B25E-F283C1532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531" y="2490156"/>
            <a:ext cx="547020" cy="50650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F8B1DCC3-43B9-4064-9B10-DD566F2E91B7}"/>
              </a:ext>
            </a:extLst>
          </p:cNvPr>
          <p:cNvSpPr txBox="1"/>
          <p:nvPr/>
        </p:nvSpPr>
        <p:spPr bwMode="gray">
          <a:xfrm>
            <a:off x="5371746" y="2719767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CSV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D4E9FD84-6753-4736-8FCD-874C3D4DCD26}"/>
              </a:ext>
            </a:extLst>
          </p:cNvPr>
          <p:cNvSpPr txBox="1"/>
          <p:nvPr/>
        </p:nvSpPr>
        <p:spPr bwMode="gray">
          <a:xfrm>
            <a:off x="7760940" y="3576874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Pickle</a:t>
            </a:r>
          </a:p>
        </p:txBody>
      </p: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7F21037-F093-4DE5-9E59-75395E6EB5A5}"/>
              </a:ext>
            </a:extLst>
          </p:cNvPr>
          <p:cNvCxnSpPr>
            <a:cxnSpLocks/>
          </p:cNvCxnSpPr>
          <p:nvPr/>
        </p:nvCxnSpPr>
        <p:spPr>
          <a:xfrm>
            <a:off x="7816132" y="3809936"/>
            <a:ext cx="447353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6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6943CE4-4847-404C-A802-757D5631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5C8422-8926-4987-8805-2876EB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506" y="1209112"/>
            <a:ext cx="8605316" cy="454772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Deutsche Telekom </a:t>
            </a:r>
            <a:r>
              <a:rPr lang="de-DE" dirty="0" err="1"/>
              <a:t>IT@School</a:t>
            </a:r>
            <a:r>
              <a:rPr lang="de-DE" dirty="0"/>
              <a:t> Projekt „</a:t>
            </a:r>
            <a:r>
              <a:rPr lang="de-DE" dirty="0">
                <a:solidFill>
                  <a:schemeClr val="tx2"/>
                </a:solidFill>
              </a:rPr>
              <a:t>Künstliche Intelligenz (KI) in Schulen</a:t>
            </a:r>
            <a:r>
              <a:rPr lang="de-DE" dirty="0"/>
              <a:t>“ hat ein Workshopformat entwickelt, was Grundkenntnisse zum Thema KI spielerisch vermittelt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Geeignet für Mittel- und Oberstufe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Workshopformat kann flexibel angepasst werden an die Situation an einer Schule (Kenntnisstand Lehrkräfte und </a:t>
            </a:r>
            <a:r>
              <a:rPr lang="de-DE" dirty="0" err="1"/>
              <a:t>SuS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Projekt basiert auf dem verbreitet verfügbaren Lerncomputer </a:t>
            </a:r>
            <a:r>
              <a:rPr lang="de-DE" dirty="0" err="1">
                <a:solidFill>
                  <a:schemeClr val="tx2"/>
                </a:solidFill>
              </a:rPr>
              <a:t>Calliope</a:t>
            </a:r>
            <a:r>
              <a:rPr lang="de-DE" dirty="0">
                <a:solidFill>
                  <a:schemeClr val="tx2"/>
                </a:solidFill>
              </a:rPr>
              <a:t> Mini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Deutsche Telekom Anteil ist mit Technologie </a:t>
            </a:r>
            <a:r>
              <a:rPr lang="de-DE" b="1" dirty="0">
                <a:solidFill>
                  <a:schemeClr val="tx2"/>
                </a:solidFill>
              </a:rPr>
              <a:t>Microsoft </a:t>
            </a:r>
            <a:r>
              <a:rPr lang="de-DE" b="1" dirty="0" err="1">
                <a:solidFill>
                  <a:schemeClr val="tx2"/>
                </a:solidFill>
              </a:rPr>
              <a:t>Makecode</a:t>
            </a:r>
            <a:r>
              <a:rPr lang="de-DE" dirty="0"/>
              <a:t> entwickelt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Dank Kooperation mit dem </a:t>
            </a:r>
            <a:r>
              <a:rPr lang="de-DE" b="1" dirty="0">
                <a:solidFill>
                  <a:schemeClr val="tx2"/>
                </a:solidFill>
              </a:rPr>
              <a:t>Fraunhofer Institut St. Augustin </a:t>
            </a:r>
            <a:r>
              <a:rPr lang="de-DE" dirty="0"/>
              <a:t>kann der Workshop auch mit der Technologie </a:t>
            </a:r>
            <a:r>
              <a:rPr lang="de-DE" b="1" dirty="0" err="1">
                <a:solidFill>
                  <a:schemeClr val="tx2"/>
                </a:solidFill>
              </a:rPr>
              <a:t>OpenRoberta</a:t>
            </a:r>
            <a:r>
              <a:rPr lang="de-DE" dirty="0"/>
              <a:t> verwendet werden, einer Alternative zu Microsoft </a:t>
            </a:r>
            <a:r>
              <a:rPr lang="de-DE" dirty="0" err="1"/>
              <a:t>Makecode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Projekt wird </a:t>
            </a:r>
            <a:r>
              <a:rPr lang="de-DE" dirty="0">
                <a:solidFill>
                  <a:schemeClr val="tx2"/>
                </a:solidFill>
              </a:rPr>
              <a:t>Open Source auf GitHub (Telekom OSS) </a:t>
            </a:r>
            <a:r>
              <a:rPr lang="de-DE" dirty="0"/>
              <a:t>gestellt, um: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eine Verbreitung zu ermöglichen und via GitHub „Pull-</a:t>
            </a:r>
            <a:r>
              <a:rPr lang="de-DE" dirty="0" err="1"/>
              <a:t>Requests</a:t>
            </a:r>
            <a:r>
              <a:rPr lang="de-DE" dirty="0"/>
              <a:t>“ Mitarbeit zu fördern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eine Portierung zu anderen Hardware- und Software-Plattformen zu ermöglichen</a:t>
            </a:r>
            <a:br>
              <a:rPr lang="de-DE" dirty="0"/>
            </a:br>
            <a:r>
              <a:rPr lang="de-DE" sz="1600" dirty="0"/>
              <a:t>(z.B. andere Lerncomputer wie </a:t>
            </a:r>
            <a:r>
              <a:rPr lang="de-DE" sz="1600" dirty="0" err="1"/>
              <a:t>Microbit</a:t>
            </a:r>
            <a:r>
              <a:rPr lang="de-DE" sz="1600" dirty="0"/>
              <a:t>, Raspberry Pi; andere Technologien wie Scratch, …)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44B848-9C0B-4ADF-9D69-DA23B672D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75" b="86724"/>
          <a:stretch/>
        </p:blipFill>
        <p:spPr>
          <a:xfrm>
            <a:off x="446653" y="1086336"/>
            <a:ext cx="2032454" cy="34464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AD083DA-2ED4-4962-A7FD-27F1C010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8" r="15515"/>
          <a:stretch/>
        </p:blipFill>
        <p:spPr>
          <a:xfrm>
            <a:off x="1278687" y="1393221"/>
            <a:ext cx="1140991" cy="11665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49018C8-1502-4737-B6E7-02728B147C6D}"/>
              </a:ext>
            </a:extLst>
          </p:cNvPr>
          <p:cNvSpPr txBox="1"/>
          <p:nvPr/>
        </p:nvSpPr>
        <p:spPr bwMode="gray">
          <a:xfrm>
            <a:off x="406331" y="878486"/>
            <a:ext cx="1224884" cy="33062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KI Leitlinie</a:t>
            </a:r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59B7671D-E1B1-4896-AAC9-80AA535A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73" y="2866626"/>
            <a:ext cx="1487377" cy="13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FACB7A5-2637-4F8D-AC33-7C222E780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7" y="1691594"/>
            <a:ext cx="1360844" cy="569774"/>
          </a:xfrm>
          <a:prstGeom prst="rect">
            <a:avLst/>
          </a:prstGeom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213FBBA-A780-4C24-841D-E54C079C7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– öffentlich – Christian Schiller – KI in Schulen: </a:t>
            </a:r>
            <a:r>
              <a:rPr lang="de-DE" dirty="0" err="1"/>
              <a:t>Calliope</a:t>
            </a:r>
            <a:r>
              <a:rPr lang="de-DE" dirty="0"/>
              <a:t>-Rennspiel – 08.09.2020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4A7771B-4E7C-48CB-9E1A-0EA047902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3" y="4413412"/>
            <a:ext cx="2479107" cy="592397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EE2236A-82CD-4D58-9C6B-A28A51AD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61" y="4800472"/>
            <a:ext cx="819788" cy="8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942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6B639-2050-41AD-8283-28D70821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zu Variante 1B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CDA5793-5BEB-4CB6-A983-19F587ECA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985962"/>
            <a:ext cx="10872000" cy="1137909"/>
          </a:xfrm>
        </p:spPr>
        <p:txBody>
          <a:bodyPr/>
          <a:lstStyle/>
          <a:p>
            <a:r>
              <a:rPr lang="de-DE" dirty="0"/>
              <a:t>Video ansehen auf: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LinkedIn: </a:t>
            </a:r>
            <a:r>
              <a:rPr lang="de-DE" sz="1400" dirty="0">
                <a:hlinkClick r:id="rId4"/>
              </a:rPr>
              <a:t>https://www.linkedin.com/posts/christianschiller_ai-artificialintelligence-ki-activity-6613046241179774976-SUba</a:t>
            </a:r>
            <a:r>
              <a:rPr lang="de-DE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Twitter: </a:t>
            </a:r>
            <a:r>
              <a:rPr lang="de-DE" sz="1400" dirty="0">
                <a:hlinkClick r:id="rId5"/>
              </a:rPr>
              <a:t>https://twitter.com/c_a_schiller/status/1207283815552557056</a:t>
            </a:r>
            <a:r>
              <a:rPr lang="de-DE" sz="1400" dirty="0"/>
              <a:t>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C16120-F3BD-4DB0-843D-30B8CD74A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8DE332-53EF-4869-B9B7-8E2ABB3A10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9" r="4395"/>
          <a:stretch/>
        </p:blipFill>
        <p:spPr>
          <a:xfrm>
            <a:off x="323998" y="2175004"/>
            <a:ext cx="4672413" cy="2659362"/>
          </a:xfrm>
          <a:prstGeom prst="rect">
            <a:avLst/>
          </a:prstGeom>
        </p:spPr>
      </p:pic>
      <p:pic>
        <p:nvPicPr>
          <p:cNvPr id="3" name="MOV_4749-silent">
            <a:hlinkClick r:id="" action="ppaction://media"/>
            <a:extLst>
              <a:ext uri="{FF2B5EF4-FFF2-40B4-BE49-F238E27FC236}">
                <a16:creationId xmlns:a16="http://schemas.microsoft.com/office/drawing/2014/main" id="{CB508AA7-09D4-46AC-8566-F8F7A6A94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45013" y="2190589"/>
            <a:ext cx="4672413" cy="26281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0F48BAD-9619-4C87-AC80-5E6ECFF824C6}"/>
              </a:ext>
            </a:extLst>
          </p:cNvPr>
          <p:cNvSpPr txBox="1"/>
          <p:nvPr/>
        </p:nvSpPr>
        <p:spPr bwMode="gray">
          <a:xfrm>
            <a:off x="284797" y="4832488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Standbild (für PDF)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E1EB6F-DF6F-434D-8B3C-532797EB5026}"/>
              </a:ext>
            </a:extLst>
          </p:cNvPr>
          <p:cNvSpPr txBox="1"/>
          <p:nvPr/>
        </p:nvSpPr>
        <p:spPr bwMode="gray">
          <a:xfrm>
            <a:off x="5545013" y="4838461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Eingebettetes Video (nur </a:t>
            </a:r>
            <a:r>
              <a:rPr lang="de-DE" sz="1400" dirty="0" err="1"/>
              <a:t>Powerpoint</a:t>
            </a:r>
            <a:r>
              <a:rPr lang="de-DE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490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CE9BC79-6DB8-4BDC-AA3A-4F6026B5A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1" y="323850"/>
            <a:ext cx="10874374" cy="2154436"/>
          </a:xfrm>
        </p:spPr>
        <p:txBody>
          <a:bodyPr/>
          <a:lstStyle/>
          <a:p>
            <a:r>
              <a:rPr lang="de-DE" dirty="0"/>
              <a:t>Softwareanforderungen</a:t>
            </a:r>
            <a:br>
              <a:rPr lang="de-DE" dirty="0"/>
            </a:br>
            <a:r>
              <a:rPr lang="de-DE" sz="4000" dirty="0"/>
              <a:t>für Workshopvariante „</a:t>
            </a:r>
            <a:r>
              <a:rPr lang="de-DE" sz="4000" dirty="0" err="1"/>
              <a:t>Calliope</a:t>
            </a:r>
            <a:r>
              <a:rPr lang="de-DE" sz="4000" dirty="0"/>
              <a:t> Mini und Microsoft </a:t>
            </a:r>
            <a:r>
              <a:rPr lang="de-DE" sz="4000" dirty="0" err="1"/>
              <a:t>Makecode</a:t>
            </a:r>
            <a:r>
              <a:rPr lang="de-DE" sz="4000" dirty="0"/>
              <a:t>“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0A0D5A-8534-48FD-B3DD-E3AB4FA3DE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73813" y="5832475"/>
            <a:ext cx="5148262" cy="323850"/>
          </a:xfrm>
        </p:spPr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320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FA51B-F4FA-4AE4-9336-60B13347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Realisierungsstatus Stand 09/2020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2C18F8-8DBB-4B2A-9D20-0F21A2B82F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CEA67F2-9BFB-491D-8B51-90D7A665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95665"/>
              </p:ext>
            </p:extLst>
          </p:nvPr>
        </p:nvGraphicFramePr>
        <p:xfrm>
          <a:off x="989005" y="1127065"/>
          <a:ext cx="9944039" cy="4705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49">
                  <a:extLst>
                    <a:ext uri="{9D8B030D-6E8A-4147-A177-3AD203B41FA5}">
                      <a16:colId xmlns:a16="http://schemas.microsoft.com/office/drawing/2014/main" val="3175205513"/>
                    </a:ext>
                  </a:extLst>
                </a:gridCol>
                <a:gridCol w="1009418">
                  <a:extLst>
                    <a:ext uri="{9D8B030D-6E8A-4147-A177-3AD203B41FA5}">
                      <a16:colId xmlns:a16="http://schemas.microsoft.com/office/drawing/2014/main" val="502368400"/>
                    </a:ext>
                  </a:extLst>
                </a:gridCol>
                <a:gridCol w="1606561">
                  <a:extLst>
                    <a:ext uri="{9D8B030D-6E8A-4147-A177-3AD203B41FA5}">
                      <a16:colId xmlns:a16="http://schemas.microsoft.com/office/drawing/2014/main" val="865121218"/>
                    </a:ext>
                  </a:extLst>
                </a:gridCol>
                <a:gridCol w="1924216">
                  <a:extLst>
                    <a:ext uri="{9D8B030D-6E8A-4147-A177-3AD203B41FA5}">
                      <a16:colId xmlns:a16="http://schemas.microsoft.com/office/drawing/2014/main" val="1700740279"/>
                    </a:ext>
                  </a:extLst>
                </a:gridCol>
                <a:gridCol w="1144988">
                  <a:extLst>
                    <a:ext uri="{9D8B030D-6E8A-4147-A177-3AD203B41FA5}">
                      <a16:colId xmlns:a16="http://schemas.microsoft.com/office/drawing/2014/main" val="2326944486"/>
                    </a:ext>
                  </a:extLst>
                </a:gridCol>
                <a:gridCol w="1733384">
                  <a:extLst>
                    <a:ext uri="{9D8B030D-6E8A-4147-A177-3AD203B41FA5}">
                      <a16:colId xmlns:a16="http://schemas.microsoft.com/office/drawing/2014/main" val="2763472386"/>
                    </a:ext>
                  </a:extLst>
                </a:gridCol>
                <a:gridCol w="1661823">
                  <a:extLst>
                    <a:ext uri="{9D8B030D-6E8A-4147-A177-3AD203B41FA5}">
                      <a16:colId xmlns:a16="http://schemas.microsoft.com/office/drawing/2014/main" val="3217236130"/>
                    </a:ext>
                  </a:extLst>
                </a:gridCol>
              </a:tblGrid>
              <a:tr h="889567">
                <a:tc>
                  <a:txBody>
                    <a:bodyPr/>
                    <a:lstStyle/>
                    <a:p>
                      <a:r>
                        <a:rPr lang="de-DE" sz="1600" dirty="0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Nötige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Basissoftware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für Nutzung der Projektsoftware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Trainingsdaten sammeln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trainieren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anwenden und testen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27501"/>
                  </a:ext>
                </a:extLst>
              </a:tr>
              <a:tr h="3815843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Calliope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,</a:t>
                      </a:r>
                      <a:br>
                        <a:rPr lang="de-DE" sz="1200" dirty="0">
                          <a:solidFill>
                            <a:srgbClr val="FF0000"/>
                          </a:solidFill>
                        </a:rPr>
                      </a:b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err="1">
                          <a:solidFill>
                            <a:srgbClr val="FF0000"/>
                          </a:solidFill>
                        </a:rPr>
                        <a:t>Calliope</a:t>
                      </a:r>
                      <a:r>
                        <a:rPr lang="de-DE" sz="1200" b="0" dirty="0">
                          <a:solidFill>
                            <a:srgbClr val="FF0000"/>
                          </a:solidFill>
                        </a:rPr>
                        <a:t> Microsoft </a:t>
                      </a:r>
                      <a:r>
                        <a:rPr lang="de-DE" sz="1200" b="0" dirty="0" err="1">
                          <a:solidFill>
                            <a:srgbClr val="FF0000"/>
                          </a:solidFill>
                        </a:rPr>
                        <a:t>Makecode</a:t>
                      </a:r>
                      <a:r>
                        <a:rPr lang="de-DE" sz="1200" b="0" dirty="0">
                          <a:solidFill>
                            <a:srgbClr val="FF0000"/>
                          </a:solidFill>
                        </a:rPr>
                        <a:t>;</a:t>
                      </a:r>
                      <a:br>
                        <a:rPr lang="de-DE" sz="12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de-DE" sz="1200" b="0" dirty="0">
                          <a:solidFill>
                            <a:srgbClr val="FF0000"/>
                          </a:solidFill>
                        </a:rPr>
                        <a:t>Python: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de-DE" sz="1200" b="0" dirty="0" err="1">
                          <a:solidFill>
                            <a:srgbClr val="FF0000"/>
                          </a:solidFill>
                        </a:rPr>
                        <a:t>Scikit-Learn</a:t>
                      </a:r>
                      <a:endParaRPr lang="de-DE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Calliope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 +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Desktop,</a:t>
                      </a:r>
                    </a:p>
                    <a:p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Calliope</a:t>
                      </a:r>
                      <a:endParaRPr lang="de-DE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08.09.2020: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Prinzipiell funktionsfähig (auf Microsoft </a:t>
                      </a:r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Makecode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 für </a:t>
                      </a:r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Microbit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), aber blockiert durch </a:t>
                      </a:r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math.ts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 Fehler der Microsoft </a:t>
                      </a:r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Makecode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-Installation auf calliope.cc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03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FA51B-F4FA-4AE4-9336-60B13347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Realisierungsstatus Stand 09/2020</a:t>
            </a:r>
            <a:endParaRPr lang="de-DE" sz="24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2C18F8-8DBB-4B2A-9D20-0F21A2B82F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CEA67F2-9BFB-491D-8B51-90D7A665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44783"/>
              </p:ext>
            </p:extLst>
          </p:nvPr>
        </p:nvGraphicFramePr>
        <p:xfrm>
          <a:off x="989005" y="1127065"/>
          <a:ext cx="9944039" cy="4477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49">
                  <a:extLst>
                    <a:ext uri="{9D8B030D-6E8A-4147-A177-3AD203B41FA5}">
                      <a16:colId xmlns:a16="http://schemas.microsoft.com/office/drawing/2014/main" val="3175205513"/>
                    </a:ext>
                  </a:extLst>
                </a:gridCol>
                <a:gridCol w="1009418">
                  <a:extLst>
                    <a:ext uri="{9D8B030D-6E8A-4147-A177-3AD203B41FA5}">
                      <a16:colId xmlns:a16="http://schemas.microsoft.com/office/drawing/2014/main" val="502368400"/>
                    </a:ext>
                  </a:extLst>
                </a:gridCol>
                <a:gridCol w="1606561">
                  <a:extLst>
                    <a:ext uri="{9D8B030D-6E8A-4147-A177-3AD203B41FA5}">
                      <a16:colId xmlns:a16="http://schemas.microsoft.com/office/drawing/2014/main" val="865121218"/>
                    </a:ext>
                  </a:extLst>
                </a:gridCol>
                <a:gridCol w="1924216">
                  <a:extLst>
                    <a:ext uri="{9D8B030D-6E8A-4147-A177-3AD203B41FA5}">
                      <a16:colId xmlns:a16="http://schemas.microsoft.com/office/drawing/2014/main" val="1700740279"/>
                    </a:ext>
                  </a:extLst>
                </a:gridCol>
                <a:gridCol w="1144988">
                  <a:extLst>
                    <a:ext uri="{9D8B030D-6E8A-4147-A177-3AD203B41FA5}">
                      <a16:colId xmlns:a16="http://schemas.microsoft.com/office/drawing/2014/main" val="2326944486"/>
                    </a:ext>
                  </a:extLst>
                </a:gridCol>
                <a:gridCol w="1733384">
                  <a:extLst>
                    <a:ext uri="{9D8B030D-6E8A-4147-A177-3AD203B41FA5}">
                      <a16:colId xmlns:a16="http://schemas.microsoft.com/office/drawing/2014/main" val="2763472386"/>
                    </a:ext>
                  </a:extLst>
                </a:gridCol>
                <a:gridCol w="1661823">
                  <a:extLst>
                    <a:ext uri="{9D8B030D-6E8A-4147-A177-3AD203B41FA5}">
                      <a16:colId xmlns:a16="http://schemas.microsoft.com/office/drawing/2014/main" val="3217236130"/>
                    </a:ext>
                  </a:extLst>
                </a:gridCol>
              </a:tblGrid>
              <a:tr h="367780">
                <a:tc>
                  <a:txBody>
                    <a:bodyPr/>
                    <a:lstStyle/>
                    <a:p>
                      <a:r>
                        <a:rPr lang="de-DE" sz="1600" dirty="0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Nötige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Basissoftware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für Nutzung der Projektsoftware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Trainingsdaten sammeln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trainieren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anwenden und testen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27501"/>
                  </a:ext>
                </a:extLst>
              </a:tr>
              <a:tr h="3654130"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Calliope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,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Calliope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 Microsoft </a:t>
                      </a:r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Makecode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 oder Fraunhofer IAIS </a:t>
                      </a:r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OpenRoberta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;</a:t>
                      </a:r>
                      <a:br>
                        <a:rPr lang="de-DE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Python: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Scikit-Learn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PyGame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- Orange 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Calliope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 +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08.09.2020</a:t>
                      </a:r>
                    </a:p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Einsatzbereit!</a:t>
                      </a:r>
                    </a:p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- offen: Nutzbarkeits-verbesserungen (bspw. zentrales Nutzerinterface statt Skriptnutzung)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7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52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FA51B-F4FA-4AE4-9336-60B13347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Realisierungsstatus Stand 09/2020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2C18F8-8DBB-4B2A-9D20-0F21A2B82F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CEA67F2-9BFB-491D-8B51-90D7A665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760663"/>
              </p:ext>
            </p:extLst>
          </p:nvPr>
        </p:nvGraphicFramePr>
        <p:xfrm>
          <a:off x="989005" y="1127065"/>
          <a:ext cx="9944039" cy="4705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49">
                  <a:extLst>
                    <a:ext uri="{9D8B030D-6E8A-4147-A177-3AD203B41FA5}">
                      <a16:colId xmlns:a16="http://schemas.microsoft.com/office/drawing/2014/main" val="3175205513"/>
                    </a:ext>
                  </a:extLst>
                </a:gridCol>
                <a:gridCol w="1009418">
                  <a:extLst>
                    <a:ext uri="{9D8B030D-6E8A-4147-A177-3AD203B41FA5}">
                      <a16:colId xmlns:a16="http://schemas.microsoft.com/office/drawing/2014/main" val="502368400"/>
                    </a:ext>
                  </a:extLst>
                </a:gridCol>
                <a:gridCol w="1606561">
                  <a:extLst>
                    <a:ext uri="{9D8B030D-6E8A-4147-A177-3AD203B41FA5}">
                      <a16:colId xmlns:a16="http://schemas.microsoft.com/office/drawing/2014/main" val="865121218"/>
                    </a:ext>
                  </a:extLst>
                </a:gridCol>
                <a:gridCol w="1924216">
                  <a:extLst>
                    <a:ext uri="{9D8B030D-6E8A-4147-A177-3AD203B41FA5}">
                      <a16:colId xmlns:a16="http://schemas.microsoft.com/office/drawing/2014/main" val="1700740279"/>
                    </a:ext>
                  </a:extLst>
                </a:gridCol>
                <a:gridCol w="1144988">
                  <a:extLst>
                    <a:ext uri="{9D8B030D-6E8A-4147-A177-3AD203B41FA5}">
                      <a16:colId xmlns:a16="http://schemas.microsoft.com/office/drawing/2014/main" val="2326944486"/>
                    </a:ext>
                  </a:extLst>
                </a:gridCol>
                <a:gridCol w="1733384">
                  <a:extLst>
                    <a:ext uri="{9D8B030D-6E8A-4147-A177-3AD203B41FA5}">
                      <a16:colId xmlns:a16="http://schemas.microsoft.com/office/drawing/2014/main" val="2763472386"/>
                    </a:ext>
                  </a:extLst>
                </a:gridCol>
                <a:gridCol w="1661823">
                  <a:extLst>
                    <a:ext uri="{9D8B030D-6E8A-4147-A177-3AD203B41FA5}">
                      <a16:colId xmlns:a16="http://schemas.microsoft.com/office/drawing/2014/main" val="3217236130"/>
                    </a:ext>
                  </a:extLst>
                </a:gridCol>
              </a:tblGrid>
              <a:tr h="932042">
                <a:tc>
                  <a:txBody>
                    <a:bodyPr/>
                    <a:lstStyle/>
                    <a:p>
                      <a:r>
                        <a:rPr lang="de-DE" sz="1600" dirty="0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Nötige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Basissoftware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für Nutzung der Projektsoftware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Trainingsdaten sammeln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trainieren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anwenden und testen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27501"/>
                  </a:ext>
                </a:extLst>
              </a:tr>
              <a:tr h="3773368">
                <a:tc>
                  <a:txBody>
                    <a:bodyPr/>
                    <a:lstStyle/>
                    <a:p>
                      <a:r>
                        <a:rPr lang="de-DE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r>
                        <a:rPr lang="de-DE" sz="1200" dirty="0"/>
                        <a:t> Microsoft </a:t>
                      </a:r>
                      <a:r>
                        <a:rPr lang="de-DE" sz="1200" dirty="0" err="1"/>
                        <a:t>Makecode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in Arbeit (noch nicht ernsthaft begonnen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53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8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B82BE-077C-43B7-9163-FFC413F9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 der Basis- und Projektsoftware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E6C76A-9531-4FE5-9F13-E535F9969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 den folgenden Folien ist der Inhalt des GitHub des Projektes beschrieben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Dokumentation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Softwaregrundlagen und Projektdateien für </a:t>
            </a:r>
            <a:r>
              <a:rPr lang="de-DE" b="1" dirty="0"/>
              <a:t>Projektvariante 1A</a:t>
            </a:r>
            <a:r>
              <a:rPr lang="de-DE" dirty="0"/>
              <a:t> („IQ-Test auf </a:t>
            </a:r>
            <a:r>
              <a:rPr lang="de-DE" dirty="0" err="1"/>
              <a:t>Calliope</a:t>
            </a:r>
            <a:r>
              <a:rPr lang="de-DE" dirty="0"/>
              <a:t>“)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Softwaregrundlagen und Projektdateien für </a:t>
            </a:r>
            <a:r>
              <a:rPr lang="de-DE" b="1" dirty="0"/>
              <a:t>Projektvariante 1B</a:t>
            </a:r>
            <a:r>
              <a:rPr lang="de-DE" dirty="0"/>
              <a:t> („IQ-Test auf Desktop-PC“)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522E6C-78EB-42BD-935C-0470DBA889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1053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B82BE-077C-43B7-9163-FFC413F9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 der Basis- und Projektsoftware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E6C76A-9531-4FE5-9F13-E535F9969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 den folgenden Folien ist der Inhalt des GitHub des Projektes beschrieben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Dokumentation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Softwaregrundlagen und Projektdateien für </a:t>
            </a:r>
            <a:r>
              <a:rPr lang="de-DE" b="1" dirty="0"/>
              <a:t>Projektvariante 1B</a:t>
            </a:r>
            <a:r>
              <a:rPr lang="de-DE" dirty="0"/>
              <a:t> („IQ-Test auf Desktop-PC“)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522E6C-78EB-42BD-935C-0470DBA889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9020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80331-DA07-4368-A87D-B4552D9A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Projektdateien - DOKUMENTATION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4C88EAB-44F1-4D9B-ACEF-A465C6AAC3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B9C0DF9-AFD0-477E-9D83-9BE31E053D1F}"/>
              </a:ext>
            </a:extLst>
          </p:cNvPr>
          <p:cNvSpPr txBox="1"/>
          <p:nvPr/>
        </p:nvSpPr>
        <p:spPr>
          <a:xfrm>
            <a:off x="1502086" y="2861060"/>
            <a:ext cx="3543255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Gesamtüberblick über Projekt (dieses Dokument)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2FAB48-E170-411A-A198-44335EBF8BDA}"/>
              </a:ext>
            </a:extLst>
          </p:cNvPr>
          <p:cNvSpPr txBox="1"/>
          <p:nvPr/>
        </p:nvSpPr>
        <p:spPr>
          <a:xfrm>
            <a:off x="1502086" y="3191585"/>
            <a:ext cx="5260905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Projektvariante 1B 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– Konzept für Workshopablauf und Nutzungsanleitung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D7DB5F-7736-48A7-93C1-D6C11B16C42D}"/>
              </a:ext>
            </a:extLst>
          </p:cNvPr>
          <p:cNvSpPr txBox="1"/>
          <p:nvPr/>
        </p:nvSpPr>
        <p:spPr>
          <a:xfrm>
            <a:off x="1502086" y="3502863"/>
            <a:ext cx="5705129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Projektvariante 1B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–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SuS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-geeigneter Foliensatz zur Nutzung im Workshopablauf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7315FFF-D5A9-407C-8EA5-9127882E4D06}"/>
              </a:ext>
            </a:extLst>
          </p:cNvPr>
          <p:cNvSpPr/>
          <p:nvPr/>
        </p:nvSpPr>
        <p:spPr bwMode="gray">
          <a:xfrm>
            <a:off x="457201" y="1398004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A6A0724-8A4A-4F56-8C54-A97FECB1B4E9}"/>
              </a:ext>
            </a:extLst>
          </p:cNvPr>
          <p:cNvSpPr/>
          <p:nvPr/>
        </p:nvSpPr>
        <p:spPr bwMode="gray">
          <a:xfrm>
            <a:off x="457201" y="1611305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41C4CF4-95E7-4A52-9851-0E2CF9992BD6}"/>
              </a:ext>
            </a:extLst>
          </p:cNvPr>
          <p:cNvSpPr/>
          <p:nvPr/>
        </p:nvSpPr>
        <p:spPr bwMode="gray">
          <a:xfrm>
            <a:off x="457201" y="1845732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016E5A8-D38C-446E-AA60-72C3F92ACD51}"/>
              </a:ext>
            </a:extLst>
          </p:cNvPr>
          <p:cNvSpPr/>
          <p:nvPr/>
        </p:nvSpPr>
        <p:spPr bwMode="gray">
          <a:xfrm>
            <a:off x="1246054" y="3189424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3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C360FF5-55A5-4ACD-9315-6C3349A79EB1}"/>
              </a:ext>
            </a:extLst>
          </p:cNvPr>
          <p:cNvSpPr/>
          <p:nvPr/>
        </p:nvSpPr>
        <p:spPr bwMode="gray">
          <a:xfrm>
            <a:off x="1246054" y="3510790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6B2A1C9-87C0-480C-AC64-21C32D9E2E18}"/>
              </a:ext>
            </a:extLst>
          </p:cNvPr>
          <p:cNvSpPr/>
          <p:nvPr/>
        </p:nvSpPr>
        <p:spPr bwMode="gray">
          <a:xfrm>
            <a:off x="1246054" y="2861060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3478C6-383F-46A4-9C24-A5B4B64AF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303786"/>
            <a:ext cx="6582413" cy="9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32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9784-A793-4089-B5B9-D72CDCE63A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Softwaregrundlagen für Variante 1A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79CA00-C13D-489D-9CB0-9291393EB7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26664" y="1476374"/>
            <a:ext cx="8169334" cy="4032251"/>
          </a:xfrm>
        </p:spPr>
        <p:txBody>
          <a:bodyPr>
            <a:normAutofit lnSpcReduction="10000"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endParaRPr lang="de-DE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(Stand 11.3.2020: Betaversion) </a:t>
            </a:r>
            <a:r>
              <a:rPr lang="de-DE" dirty="0">
                <a:hlinkClick r:id="rId3"/>
              </a:rPr>
              <a:t>https://makecode.calliope.cc/beta</a:t>
            </a:r>
            <a:br>
              <a:rPr lang="de-DE" dirty="0"/>
            </a:br>
            <a:r>
              <a:rPr lang="de-DE" dirty="0"/>
              <a:t>Programmierumgebung für grafische </a:t>
            </a:r>
            <a:r>
              <a:rPr lang="de-DE" dirty="0" err="1"/>
              <a:t>Calliope</a:t>
            </a:r>
            <a:r>
              <a:rPr lang="de-DE" dirty="0"/>
              <a:t> Programmierung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Calliope</a:t>
            </a:r>
            <a:r>
              <a:rPr lang="de-DE" b="1" dirty="0"/>
              <a:t> </a:t>
            </a:r>
            <a:r>
              <a:rPr lang="de-DE" b="1" dirty="0" err="1"/>
              <a:t>Makecode</a:t>
            </a:r>
            <a:r>
              <a:rPr lang="de-DE" b="1" dirty="0"/>
              <a:t> C Entwicklungstemplate</a:t>
            </a:r>
            <a:br>
              <a:rPr lang="de-DE" b="1" dirty="0"/>
            </a:br>
            <a:r>
              <a:rPr lang="de-DE" dirty="0">
                <a:hlinkClick r:id="rId4"/>
              </a:rPr>
              <a:t>https://github.com/calliope-mini/calliope-project-template</a:t>
            </a:r>
            <a:br>
              <a:rPr lang="de-DE" dirty="0"/>
            </a:br>
            <a:r>
              <a:rPr lang="de-DE" dirty="0"/>
              <a:t>Template der Firma </a:t>
            </a:r>
            <a:r>
              <a:rPr lang="de-DE" dirty="0" err="1"/>
              <a:t>Calliope</a:t>
            </a:r>
            <a:r>
              <a:rPr lang="de-DE" dirty="0"/>
              <a:t> gGmbH, um C-basierte Erweiterungen zu entwickeln. Das für unser Projekt eigenentwickelte künstliche neuronale Netzwerk für den </a:t>
            </a:r>
            <a:r>
              <a:rPr lang="de-DE" dirty="0" err="1"/>
              <a:t>Calliope</a:t>
            </a:r>
            <a:r>
              <a:rPr lang="de-DE" dirty="0"/>
              <a:t> Mini setzt darauf auf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Python 3.7.6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Scikit-Learn</a:t>
            </a:r>
            <a:r>
              <a:rPr lang="de-DE" b="1" dirty="0"/>
              <a:t> 0.22.1</a:t>
            </a:r>
            <a:br>
              <a:rPr lang="de-DE" b="1" dirty="0"/>
            </a:br>
            <a:r>
              <a:rPr lang="de-DE" dirty="0">
                <a:hlinkClick r:id="rId5"/>
              </a:rPr>
              <a:t>https://scikit-learn.org/stable/</a:t>
            </a:r>
            <a:br>
              <a:rPr lang="de-DE" dirty="0"/>
            </a:br>
            <a:r>
              <a:rPr lang="de-DE" dirty="0"/>
              <a:t>Bibliothek für maschinelles Lernen (Erzeugen von KI-Modellen)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5CACCD2-3047-4E54-B5FC-87DFC49FC26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25333" y="4753227"/>
            <a:ext cx="1453475" cy="52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B19FE06-28C0-4E15-A915-D8935D668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197" y="1463254"/>
            <a:ext cx="1285875" cy="4572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CCE09B6-AE35-4150-8404-2AE0C99FA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2072" y="1468016"/>
            <a:ext cx="1200150" cy="447675"/>
          </a:xfrm>
          <a:prstGeom prst="rect">
            <a:avLst/>
          </a:prstGeom>
        </p:spPr>
      </p:pic>
      <p:pic>
        <p:nvPicPr>
          <p:cNvPr id="95234" name="Picture 2">
            <a:extLst>
              <a:ext uri="{FF2B5EF4-FFF2-40B4-BE49-F238E27FC236}">
                <a16:creationId xmlns:a16="http://schemas.microsoft.com/office/drawing/2014/main" id="{DDCEC8A8-A926-468D-8F45-A995EF66D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44" y="2284441"/>
            <a:ext cx="1040851" cy="110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497EDF0-F981-436D-AA24-CE713DF0772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lum/>
            <a:alphaModFix/>
          </a:blip>
          <a:srcRect l="11026" t="13908" r="10735" b="20845"/>
          <a:stretch/>
        </p:blipFill>
        <p:spPr>
          <a:xfrm>
            <a:off x="802264" y="4332603"/>
            <a:ext cx="1499616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14D569-39FA-4BA4-8A17-F1EE53259D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AB520-667C-4892-A878-82F7B91D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1A – Projektdateien für </a:t>
            </a:r>
            <a:r>
              <a:rPr lang="de-DE" dirty="0" err="1"/>
              <a:t>Makecode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9D24D6-E721-42CE-AFA8-5D96A16C7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### TODO gemeinsam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Rennspiel (</a:t>
            </a:r>
            <a:r>
              <a:rPr lang="de-DE" dirty="0" err="1"/>
              <a:t>car_race_makecode</a:t>
            </a:r>
            <a:r>
              <a:rPr lang="de-DE" dirty="0"/>
              <a:t>)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Brauchen wir für Variante 1A einen Fork/neue Version von car_race_makecode_v15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Oder schaffen wir eine integrierte Version, die für beide Varianten nutzbar ist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Diskussion </a:t>
            </a:r>
            <a:r>
              <a:rPr lang="de-DE" dirty="0" err="1"/>
              <a:t>Feri</a:t>
            </a:r>
            <a:r>
              <a:rPr lang="de-DE" dirty="0"/>
              <a:t>/Christian 16.3.</a:t>
            </a:r>
          </a:p>
          <a:p>
            <a:pPr marL="933750" lvl="4" indent="-285750">
              <a:buFont typeface="Arial" panose="020B0604020202020204" pitchFamily="34" charset="0"/>
              <a:buChar char="•"/>
            </a:pPr>
            <a:r>
              <a:rPr lang="de-DE" dirty="0"/>
              <a:t>„neues </a:t>
            </a:r>
            <a:r>
              <a:rPr lang="de-DE" dirty="0" err="1"/>
              <a:t>Calliope</a:t>
            </a:r>
            <a:r>
              <a:rPr lang="de-DE" dirty="0"/>
              <a:t>-Programm für Variante 1A im /</a:t>
            </a:r>
            <a:r>
              <a:rPr lang="de-DE" dirty="0" err="1"/>
              <a:t>car_race</a:t>
            </a:r>
            <a:r>
              <a:rPr lang="de-DE" dirty="0"/>
              <a:t>/</a:t>
            </a:r>
            <a:r>
              <a:rPr lang="de-DE" dirty="0" err="1"/>
              <a:t>makecode</a:t>
            </a:r>
            <a:r>
              <a:rPr lang="de-DE" dirty="0"/>
              <a:t>“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41C827-0486-430B-A0A7-C0F40FF130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63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6BF8E38-EE6E-4D69-9C58-48C4AF39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Projektmaterial und Lizenz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61521B-58F2-4308-B3C9-3C6B354C7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neueste Version des Projektmaterials liegt immer auf GitHub: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>
                <a:hlinkClick r:id="rId2"/>
              </a:rPr>
              <a:t>https://github.com/telekom/ki-in-schulen</a:t>
            </a:r>
            <a:r>
              <a:rPr lang="de-DE" b="1" dirty="0"/>
              <a:t> (Schulen in Deutschland)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Lizenz für Dokumentation und Code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i="1" dirty="0" err="1">
                <a:solidFill>
                  <a:srgbClr val="FF0000"/>
                </a:solidFill>
              </a:rPr>
              <a:t>tbd</a:t>
            </a:r>
            <a:r>
              <a:rPr lang="de-DE" b="1" i="1" dirty="0">
                <a:solidFill>
                  <a:srgbClr val="FF0000"/>
                </a:solidFill>
              </a:rPr>
              <a:t> – Beratung durch TOS-Team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Primärkontakt für das Projekt: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Christian Schiller, Senior IT &amp; Enterprise </a:t>
            </a:r>
            <a:r>
              <a:rPr lang="de-DE" dirty="0" err="1"/>
              <a:t>Architect</a:t>
            </a:r>
            <a:r>
              <a:rPr lang="de-DE" dirty="0"/>
              <a:t>, Deutsche Telekom IT GmbH, Landgrabenweg 151, 53227 Bonn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Emailkontakt: </a:t>
            </a:r>
            <a:r>
              <a:rPr lang="de-DE" dirty="0">
                <a:hlinkClick r:id="rId3"/>
              </a:rPr>
              <a:t>christian.schiller@telekom.de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GitHub Kontakt: </a:t>
            </a:r>
            <a:r>
              <a:rPr lang="de-DE" dirty="0">
                <a:hlinkClick r:id="rId4"/>
              </a:rPr>
              <a:t>https://github.com/c-a-schiller</a:t>
            </a:r>
            <a:endParaRPr lang="de-DE" dirty="0"/>
          </a:p>
        </p:txBody>
      </p:sp>
      <p:pic>
        <p:nvPicPr>
          <p:cNvPr id="96260" name="Picture 4">
            <a:extLst>
              <a:ext uri="{FF2B5EF4-FFF2-40B4-BE49-F238E27FC236}">
                <a16:creationId xmlns:a16="http://schemas.microsoft.com/office/drawing/2014/main" id="{80FA73A9-E1DE-416D-A454-B378F752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24" y="1327056"/>
            <a:ext cx="1429956" cy="142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C6AA4C-2633-4942-B2E6-7001E6C7AA49}"/>
              </a:ext>
            </a:extLst>
          </p:cNvPr>
          <p:cNvSpPr txBox="1"/>
          <p:nvPr/>
        </p:nvSpPr>
        <p:spPr bwMode="gray">
          <a:xfrm>
            <a:off x="8811324" y="3240087"/>
            <a:ext cx="1429956" cy="413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dirty="0"/>
              <a:t>&lt;Lizenzlogo&gt;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F662184-C81E-45F2-8CF9-2E4F7C154E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417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6ED6F-1434-4832-9FAC-5BEC608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1A – Projektdateien für 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11C4EF-A22F-4955-9720-F157A43F1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### TODO FERI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Ist es möglich, dass zur Integration der </a:t>
            </a: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r>
              <a:rPr lang="de-DE" dirty="0"/>
              <a:t> NN </a:t>
            </a:r>
            <a:r>
              <a:rPr lang="de-DE" dirty="0" err="1"/>
              <a:t>extensions</a:t>
            </a:r>
            <a:r>
              <a:rPr lang="de-DE" dirty="0"/>
              <a:t> von Dir </a:t>
            </a:r>
            <a:r>
              <a:rPr lang="de-DE" dirty="0" err="1"/>
              <a:t>Feri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ein </a:t>
            </a:r>
            <a:r>
              <a:rPr lang="de-DE" dirty="0" err="1"/>
              <a:t>subfolder</a:t>
            </a:r>
            <a:r>
              <a:rPr lang="de-DE" dirty="0"/>
              <a:t> eines </a:t>
            </a:r>
            <a:r>
              <a:rPr lang="de-DE" dirty="0" err="1"/>
              <a:t>github</a:t>
            </a:r>
            <a:r>
              <a:rPr lang="de-DE" dirty="0"/>
              <a:t> Projektes angegeben wird für den Import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oder brauchen/wollen wir auf dem </a:t>
            </a:r>
            <a:r>
              <a:rPr lang="de-DE" dirty="0" err="1"/>
              <a:t>telekom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ein zweites </a:t>
            </a:r>
            <a:r>
              <a:rPr lang="de-DE" dirty="0" err="1"/>
              <a:t>projekt</a:t>
            </a:r>
            <a:r>
              <a:rPr lang="de-DE" dirty="0"/>
              <a:t> (ein </a:t>
            </a:r>
            <a:r>
              <a:rPr lang="de-DE" dirty="0" err="1"/>
              <a:t>klon</a:t>
            </a:r>
            <a:r>
              <a:rPr lang="de-DE" dirty="0"/>
              <a:t> von deinem </a:t>
            </a:r>
            <a:r>
              <a:rPr lang="de-DE" dirty="0" err="1"/>
              <a:t>projekt</a:t>
            </a:r>
            <a:r>
              <a:rPr lang="de-DE" dirty="0"/>
              <a:t> auf deinem </a:t>
            </a:r>
            <a:r>
              <a:rPr lang="de-DE" dirty="0" err="1"/>
              <a:t>github</a:t>
            </a:r>
            <a:r>
              <a:rPr lang="de-DE" dirty="0"/>
              <a:t> bzw. deinem </a:t>
            </a:r>
            <a:r>
              <a:rPr lang="de-DE" dirty="0" err="1"/>
              <a:t>projekt</a:t>
            </a:r>
            <a:r>
              <a:rPr lang="de-DE" dirty="0"/>
              <a:t> auf </a:t>
            </a:r>
            <a:r>
              <a:rPr lang="de-DE" dirty="0" err="1"/>
              <a:t>codesharewb</a:t>
            </a:r>
            <a:r>
              <a:rPr lang="de-DE" dirty="0"/>
              <a:t>)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Diskussion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Es muss zwingend ein eigenes Repository sein</a:t>
            </a:r>
          </a:p>
          <a:p>
            <a:pPr marL="933750" lvl="4" indent="-285750">
              <a:buFont typeface="Arial" panose="020B0604020202020204" pitchFamily="34" charset="0"/>
              <a:buChar char="•"/>
            </a:pPr>
            <a:r>
              <a:rPr lang="de-DE" dirty="0"/>
              <a:t>Offene Frage, wie es heißen muss</a:t>
            </a:r>
          </a:p>
          <a:p>
            <a:pPr marL="2800190" lvl="5" indent="-285750">
              <a:buFont typeface="Arial" panose="020B0604020202020204" pitchFamily="34" charset="0"/>
              <a:buChar char="•"/>
            </a:pPr>
            <a:r>
              <a:rPr lang="de-DE" dirty="0" err="1"/>
              <a:t>pxt</a:t>
            </a:r>
            <a:r>
              <a:rPr lang="de-DE" dirty="0"/>
              <a:t>-</a:t>
            </a:r>
            <a:r>
              <a:rPr lang="de-DE" dirty="0" err="1"/>
              <a:t>ki</a:t>
            </a:r>
            <a:r>
              <a:rPr lang="de-DE" dirty="0"/>
              <a:t>-in-schulen-</a:t>
            </a:r>
            <a:r>
              <a:rPr lang="de-DE" dirty="0" err="1"/>
              <a:t>makecode</a:t>
            </a:r>
            <a:r>
              <a:rPr lang="de-DE" dirty="0"/>
              <a:t>-</a:t>
            </a:r>
            <a:r>
              <a:rPr lang="de-DE" dirty="0" err="1"/>
              <a:t>knn</a:t>
            </a:r>
            <a:br>
              <a:rPr lang="de-DE" dirty="0"/>
            </a:br>
            <a:r>
              <a:rPr lang="de-DE" dirty="0"/>
              <a:t>oder</a:t>
            </a:r>
            <a:br>
              <a:rPr lang="de-DE" dirty="0"/>
            </a:br>
            <a:r>
              <a:rPr lang="de-DE" dirty="0" err="1"/>
              <a:t>ki</a:t>
            </a:r>
            <a:r>
              <a:rPr lang="de-DE" dirty="0"/>
              <a:t>-in-schulen-</a:t>
            </a:r>
            <a:r>
              <a:rPr lang="de-DE" dirty="0" err="1"/>
              <a:t>makecode</a:t>
            </a:r>
            <a:r>
              <a:rPr lang="de-DE" dirty="0"/>
              <a:t>-</a:t>
            </a:r>
            <a:r>
              <a:rPr lang="de-DE" dirty="0" err="1"/>
              <a:t>knn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CF0FA-07D4-4DD3-97AE-98E6D2C3A2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80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28C0B2-198F-459C-984B-7BED18CE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1A – Projektdateien für Python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6E7B7-7EC0-4544-B884-EB918BD39E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BBE002-AF02-4E77-A74F-6929C6C3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8" y="837041"/>
            <a:ext cx="4429125" cy="48291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515388E-3D30-4763-8B7F-70A587D1C38D}"/>
              </a:ext>
            </a:extLst>
          </p:cNvPr>
          <p:cNvSpPr txBox="1"/>
          <p:nvPr/>
        </p:nvSpPr>
        <p:spPr>
          <a:xfrm>
            <a:off x="5224319" y="3109587"/>
            <a:ext cx="3822947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Leerverzeichnis für Orange Workflow – nicht löschen!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681248-20AD-4EAA-A5E4-C078E9BE93D6}"/>
              </a:ext>
            </a:extLst>
          </p:cNvPr>
          <p:cNvSpPr txBox="1"/>
          <p:nvPr/>
        </p:nvSpPr>
        <p:spPr>
          <a:xfrm>
            <a:off x="5224319" y="4043617"/>
            <a:ext cx="4655675" cy="4449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1. Bereits gesammelte Beispiel-Rohdaten vom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-Rennspiel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dirty="0">
                <a:latin typeface="Liberation Sans" pitchFamily="18"/>
                <a:ea typeface="Noto Sans CJK SC" pitchFamily="2"/>
                <a:cs typeface="Lohit Devanagari" pitchFamily="2"/>
              </a:rPr>
              <a:t>2. Vom Datenlogger (ki-collect.py) genutztes Verzeichnis</a:t>
            </a:r>
            <a:endParaRPr lang="de-DE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411F625-E15C-4CBE-81FC-984C88E3BCA3}"/>
              </a:ext>
            </a:extLst>
          </p:cNvPr>
          <p:cNvSpPr/>
          <p:nvPr/>
        </p:nvSpPr>
        <p:spPr>
          <a:xfrm>
            <a:off x="4936319" y="3413426"/>
            <a:ext cx="288000" cy="1752934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6B6530-5061-4974-AB26-77D7A91024AD}"/>
              </a:ext>
            </a:extLst>
          </p:cNvPr>
          <p:cNvSpPr txBox="1"/>
          <p:nvPr/>
        </p:nvSpPr>
        <p:spPr>
          <a:xfrm>
            <a:off x="5241598" y="5401137"/>
            <a:ext cx="398772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Leerverzeichnis für trainierte KI-Modelle – </a:t>
            </a:r>
            <a:r>
              <a:rPr lang="de-DE" sz="1200" b="0" i="0" u="none" strike="noStrike" kern="1200" cap="none" dirty="0">
                <a:ln>
                  <a:noFill/>
                </a:ln>
                <a:solidFill>
                  <a:srgbClr val="CE18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nicht löschen!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56EBA73-AF2F-4DA0-B572-0501562A02F8}"/>
              </a:ext>
            </a:extLst>
          </p:cNvPr>
          <p:cNvSpPr txBox="1"/>
          <p:nvPr/>
        </p:nvSpPr>
        <p:spPr>
          <a:xfrm>
            <a:off x="5241598" y="850808"/>
            <a:ext cx="5537006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Python-Rennspiel für den „IQ-Test“ (Auswertung Leistung des trainierten Autos)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310E78-B2F8-4543-9A52-71451C4F9B85}"/>
              </a:ext>
            </a:extLst>
          </p:cNvPr>
          <p:cNvSpPr txBox="1"/>
          <p:nvPr/>
        </p:nvSpPr>
        <p:spPr>
          <a:xfrm>
            <a:off x="5241598" y="1179895"/>
            <a:ext cx="610452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Konfigurationsdateien für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Anaconda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und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pip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zur Installation notwendiger Python-Pakete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53FF5122-922A-4B0A-BC7F-60305DBFB230}"/>
              </a:ext>
            </a:extLst>
          </p:cNvPr>
          <p:cNvSpPr/>
          <p:nvPr/>
        </p:nvSpPr>
        <p:spPr>
          <a:xfrm>
            <a:off x="4936319" y="1080312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83BA036-368F-4D2D-B11A-68A85B5251E8}"/>
              </a:ext>
            </a:extLst>
          </p:cNvPr>
          <p:cNvSpPr txBox="1"/>
          <p:nvPr/>
        </p:nvSpPr>
        <p:spPr>
          <a:xfrm>
            <a:off x="5224319" y="1767169"/>
            <a:ext cx="592920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Trainieren eines KI-Modells direkt mit Rohdaten auf Shell (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Anaconda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/Python Prompt)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442833C-BC6B-4C2E-809D-169E9B23E4F3}"/>
              </a:ext>
            </a:extLst>
          </p:cNvPr>
          <p:cNvSpPr txBox="1"/>
          <p:nvPr/>
        </p:nvSpPr>
        <p:spPr>
          <a:xfrm>
            <a:off x="5241598" y="1526206"/>
            <a:ext cx="5794063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Datenlogger zur Annahme von Trainingsdaten von einem oder mehreren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Calliopes</a:t>
            </a:r>
            <a:endParaRPr lang="de-DE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11FD893-D621-4DAD-AEE0-687DB8FCAC1B}"/>
              </a:ext>
            </a:extLst>
          </p:cNvPr>
          <p:cNvSpPr txBox="1"/>
          <p:nvPr/>
        </p:nvSpPr>
        <p:spPr>
          <a:xfrm>
            <a:off x="5224319" y="1995670"/>
            <a:ext cx="6109791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Trainieren eines KI-Modells unter Nutzung der grafischen Workflow-Umgebung Orange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6AA11B4-FBEB-4E6E-9EAD-506257FD0BF4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2176272" y="978408"/>
            <a:ext cx="3065326" cy="6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F5EB28C-A96C-4D22-AA33-AE6FC58AB6B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328672" y="1660164"/>
            <a:ext cx="2912926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2B2FC7E-FEA2-457F-ABD1-7D0F7698A06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112264" y="1897669"/>
            <a:ext cx="3112055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2E9CCEF-9D83-4A95-AFFD-CE1C6A7090E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145537" y="2126170"/>
            <a:ext cx="2078782" cy="3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B4B4CC6-6D9B-477B-B362-5C8961D1284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97480" y="3240087"/>
            <a:ext cx="2526839" cy="3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ABECFE0-7BF6-494F-B249-A771498BA5A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642081" y="5531637"/>
            <a:ext cx="3599517" cy="1585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0A99AC4D-0DF5-4541-B41D-3EEE0876103A}"/>
              </a:ext>
            </a:extLst>
          </p:cNvPr>
          <p:cNvSpPr txBox="1"/>
          <p:nvPr/>
        </p:nvSpPr>
        <p:spPr>
          <a:xfrm>
            <a:off x="5241598" y="2362429"/>
            <a:ext cx="3133207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Python-Rennspiel Grafiken – nicht löschen!</a:t>
            </a: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EABC7A23-05A7-4494-B26A-1CF757126C18}"/>
              </a:ext>
            </a:extLst>
          </p:cNvPr>
          <p:cNvSpPr/>
          <p:nvPr/>
        </p:nvSpPr>
        <p:spPr>
          <a:xfrm>
            <a:off x="4936319" y="2262846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8E7B1C-279D-4661-9193-78B1CC433197}"/>
              </a:ext>
            </a:extLst>
          </p:cNvPr>
          <p:cNvSpPr txBox="1"/>
          <p:nvPr/>
        </p:nvSpPr>
        <p:spPr bwMode="gray">
          <a:xfrm>
            <a:off x="2278066" y="839370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DD1BFF-CBD4-432A-A822-F1B4C7EB58BA}"/>
              </a:ext>
            </a:extLst>
          </p:cNvPr>
          <p:cNvSpPr txBox="1"/>
          <p:nvPr/>
        </p:nvSpPr>
        <p:spPr bwMode="gray">
          <a:xfrm>
            <a:off x="3213979" y="2005699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7C75D3F-A55A-4E8B-ADB3-E97CD05F5F21}"/>
              </a:ext>
            </a:extLst>
          </p:cNvPr>
          <p:cNvSpPr txBox="1"/>
          <p:nvPr/>
        </p:nvSpPr>
        <p:spPr bwMode="gray">
          <a:xfrm>
            <a:off x="3178879" y="2357258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A836C7D-EFF9-43D2-8349-AD9B36C9D209}"/>
              </a:ext>
            </a:extLst>
          </p:cNvPr>
          <p:cNvSpPr txBox="1"/>
          <p:nvPr/>
        </p:nvSpPr>
        <p:spPr bwMode="gray">
          <a:xfrm>
            <a:off x="2827853" y="3131618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34DB3F-6B1A-4C3B-82E8-4A99703D559F}"/>
              </a:ext>
            </a:extLst>
          </p:cNvPr>
          <p:cNvSpPr/>
          <p:nvPr/>
        </p:nvSpPr>
        <p:spPr bwMode="gray">
          <a:xfrm>
            <a:off x="706067" y="839370"/>
            <a:ext cx="1435105" cy="240938"/>
          </a:xfrm>
          <a:prstGeom prst="rect">
            <a:avLst/>
          </a:prstGeom>
          <a:solidFill>
            <a:schemeClr val="bg1">
              <a:alpha val="67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CCA9491-0D11-4EBE-8CA9-4F5A8A4AF74B}"/>
              </a:ext>
            </a:extLst>
          </p:cNvPr>
          <p:cNvSpPr/>
          <p:nvPr/>
        </p:nvSpPr>
        <p:spPr bwMode="gray">
          <a:xfrm>
            <a:off x="741167" y="1968742"/>
            <a:ext cx="2367512" cy="715759"/>
          </a:xfrm>
          <a:prstGeom prst="rect">
            <a:avLst/>
          </a:prstGeom>
          <a:solidFill>
            <a:schemeClr val="bg1">
              <a:alpha val="67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CBA669-3A19-433D-93CE-8475D1B2EFA9}"/>
              </a:ext>
            </a:extLst>
          </p:cNvPr>
          <p:cNvSpPr/>
          <p:nvPr/>
        </p:nvSpPr>
        <p:spPr bwMode="gray">
          <a:xfrm>
            <a:off x="741167" y="2700352"/>
            <a:ext cx="1014481" cy="1462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55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9784-A793-4089-B5B9-D72CDCE63A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Softwaregrundlagen für Variante 1B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79CA00-C13D-489D-9CB0-9291393EB7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26664" y="1476374"/>
            <a:ext cx="8169334" cy="403225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endParaRPr lang="de-DE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(Stand 11.3.2020: Betaversion erforderlich) </a:t>
            </a:r>
            <a:r>
              <a:rPr lang="de-DE" dirty="0">
                <a:hlinkClick r:id="rId3"/>
              </a:rPr>
              <a:t>https://makecode.calliope.cc/beta</a:t>
            </a:r>
            <a:br>
              <a:rPr lang="de-DE" dirty="0"/>
            </a:br>
            <a:r>
              <a:rPr lang="de-DE" dirty="0"/>
              <a:t>Programmierumgebung für grafische </a:t>
            </a:r>
            <a:r>
              <a:rPr lang="de-DE" dirty="0" err="1"/>
              <a:t>Calliope</a:t>
            </a:r>
            <a:r>
              <a:rPr lang="de-DE" dirty="0"/>
              <a:t> Programmierung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Python 3.7.6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Scikit-Learn</a:t>
            </a:r>
            <a:r>
              <a:rPr lang="de-DE" b="1" dirty="0"/>
              <a:t> 0.22.1</a:t>
            </a:r>
            <a:br>
              <a:rPr lang="de-DE" b="1" dirty="0"/>
            </a:br>
            <a:r>
              <a:rPr lang="de-DE" dirty="0">
                <a:hlinkClick r:id="rId4"/>
              </a:rPr>
              <a:t>https://scikit-learn.org/stable/</a:t>
            </a:r>
            <a:br>
              <a:rPr lang="de-DE" dirty="0"/>
            </a:br>
            <a:r>
              <a:rPr lang="de-DE" dirty="0"/>
              <a:t>Bibliothek für maschinelles Lernen (Erzeugen von KI-Modellen)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Pygame</a:t>
            </a:r>
            <a:r>
              <a:rPr lang="de-DE" b="1" dirty="0"/>
              <a:t> 1.9.6</a:t>
            </a:r>
            <a:br>
              <a:rPr lang="de-DE" b="1" dirty="0"/>
            </a:br>
            <a:r>
              <a:rPr lang="de-DE" dirty="0">
                <a:hlinkClick r:id="rId5"/>
              </a:rPr>
              <a:t>https://www.pygame.org/news</a:t>
            </a:r>
            <a:br>
              <a:rPr lang="de-DE" dirty="0"/>
            </a:br>
            <a:r>
              <a:rPr lang="de-DE" dirty="0"/>
              <a:t>Bibliothek für Python Spiele – für Auswerten der Ergebnisse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Orange 3.24.1 </a:t>
            </a:r>
            <a:r>
              <a:rPr lang="de-DE" dirty="0"/>
              <a:t>(optional für Fortgeschrittene)</a:t>
            </a:r>
            <a:br>
              <a:rPr lang="de-DE" dirty="0"/>
            </a:br>
            <a:r>
              <a:rPr lang="de-DE" dirty="0">
                <a:hlinkClick r:id="rId6"/>
              </a:rPr>
              <a:t>http://orange.biolab.si/</a:t>
            </a:r>
            <a:br>
              <a:rPr lang="de-DE" dirty="0"/>
            </a:br>
            <a:r>
              <a:rPr lang="de-DE" dirty="0"/>
              <a:t>Plattform für Datenanalyse und maschinelles Lernen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4FD91A-D7E5-4F9D-B8A3-52EC63A1D66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41970" y="4534135"/>
            <a:ext cx="1398759" cy="72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A048212-29A6-4B08-975C-B8C957D034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  <a:alphaModFix/>
          </a:blip>
          <a:srcRect l="11026" t="13908" r="10735" b="20845"/>
          <a:stretch/>
        </p:blipFill>
        <p:spPr>
          <a:xfrm>
            <a:off x="802264" y="2386916"/>
            <a:ext cx="1499616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797B25-02DC-4553-B70F-D37C0CD7330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43509" y="3648585"/>
            <a:ext cx="1835254" cy="7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CACCD2-3047-4E54-B5FC-87DFC49FC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834399" y="2900189"/>
            <a:ext cx="1453475" cy="52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B19FE06-28C0-4E15-A915-D8935D668D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197" y="1360790"/>
            <a:ext cx="1285875" cy="4572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CCE09B6-AE35-4150-8404-2AE0C99FAD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2072" y="1365552"/>
            <a:ext cx="1200150" cy="44767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79981D-92FA-437B-A25C-F706BD929C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711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28C0B2-198F-459C-984B-7BED18CE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1b – Projektdateien für </a:t>
            </a: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2B830C6-35BF-4CEB-AEED-3FCE5F78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2459736"/>
            <a:ext cx="10872000" cy="30488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Makecode</a:t>
            </a:r>
            <a:r>
              <a:rPr lang="de-DE" dirty="0"/>
              <a:t>-Weboberfläche: </a:t>
            </a:r>
            <a:r>
              <a:rPr lang="de-DE" dirty="0">
                <a:hlinkClick r:id="rId2"/>
              </a:rPr>
              <a:t>https://makecode.calliope.cc/beta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.hex Dateien wurden durch den Compiler der o.g. </a:t>
            </a:r>
            <a:r>
              <a:rPr lang="de-DE" dirty="0" err="1"/>
              <a:t>Makecode</a:t>
            </a:r>
            <a:r>
              <a:rPr lang="de-DE" dirty="0"/>
              <a:t>-Weboberfläche schon ins Binärformat des </a:t>
            </a:r>
            <a:r>
              <a:rPr lang="de-DE" dirty="0" err="1"/>
              <a:t>Calliope</a:t>
            </a:r>
            <a:r>
              <a:rPr lang="de-DE" dirty="0"/>
              <a:t> Mini kompiliert und können direkt auf einen per USB angeschlossenen </a:t>
            </a:r>
            <a:r>
              <a:rPr lang="de-DE" dirty="0" err="1"/>
              <a:t>Calliope</a:t>
            </a:r>
            <a:r>
              <a:rPr lang="de-DE" dirty="0"/>
              <a:t> kopiert werden, oder in der o.g. </a:t>
            </a:r>
            <a:r>
              <a:rPr lang="de-DE" dirty="0" err="1"/>
              <a:t>Makecode</a:t>
            </a:r>
            <a:r>
              <a:rPr lang="de-DE" dirty="0"/>
              <a:t>-Weboberfläche als Projekt importiert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.</a:t>
            </a:r>
            <a:r>
              <a:rPr lang="de-DE" dirty="0" err="1"/>
              <a:t>js</a:t>
            </a:r>
            <a:r>
              <a:rPr lang="de-DE" dirty="0"/>
              <a:t> Dateien können in der o.g. </a:t>
            </a:r>
            <a:r>
              <a:rPr lang="de-DE" dirty="0" err="1"/>
              <a:t>Makecode</a:t>
            </a:r>
            <a:r>
              <a:rPr lang="de-DE" dirty="0"/>
              <a:t>-Weboberfläche per </a:t>
            </a:r>
            <a:r>
              <a:rPr lang="de-DE" dirty="0" err="1"/>
              <a:t>copy</a:t>
            </a:r>
            <a:r>
              <a:rPr lang="de-DE" dirty="0"/>
              <a:t>/</a:t>
            </a:r>
            <a:r>
              <a:rPr lang="de-DE" dirty="0" err="1"/>
              <a:t>paste</a:t>
            </a:r>
            <a:r>
              <a:rPr lang="de-DE" dirty="0"/>
              <a:t> in ein leeres neues Projekt (Ansicht: JavaScript) übernommen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6E7B7-7EC0-4544-B884-EB918BD39E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EA1B5F-BB0F-4BB2-B3C9-96B0B2763326}"/>
              </a:ext>
            </a:extLst>
          </p:cNvPr>
          <p:cNvSpPr txBox="1"/>
          <p:nvPr/>
        </p:nvSpPr>
        <p:spPr>
          <a:xfrm>
            <a:off x="4153462" y="1310395"/>
            <a:ext cx="4407723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Mini Autorennspiel zum Sammeln von Trainingsdaten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E1B2ED2C-192C-415B-815A-AC8ACE9F44BE}"/>
              </a:ext>
            </a:extLst>
          </p:cNvPr>
          <p:cNvSpPr/>
          <p:nvPr/>
        </p:nvSpPr>
        <p:spPr>
          <a:xfrm>
            <a:off x="3848183" y="1210812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8B8148-83D4-4406-9264-99632C4CDAAA}"/>
              </a:ext>
            </a:extLst>
          </p:cNvPr>
          <p:cNvSpPr txBox="1"/>
          <p:nvPr/>
        </p:nvSpPr>
        <p:spPr>
          <a:xfrm>
            <a:off x="4153462" y="1784868"/>
            <a:ext cx="1781170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Datensammler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B341DCD-39CB-483D-A907-F7A9AF7710F4}"/>
              </a:ext>
            </a:extLst>
          </p:cNvPr>
          <p:cNvSpPr/>
          <p:nvPr/>
        </p:nvSpPr>
        <p:spPr>
          <a:xfrm>
            <a:off x="3848183" y="1685285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6912D1-FD05-4DAB-BA74-6E6724AC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11" y="1095098"/>
            <a:ext cx="2414393" cy="11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1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C0CA311-CADD-4FD1-BB36-4E207C32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5" y="1649331"/>
            <a:ext cx="2192802" cy="22959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28C0B2-198F-459C-984B-7BED18CE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1b – Projektdateien für Python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6E7B7-7EC0-4544-B884-EB918BD39E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515388E-3D30-4763-8B7F-70A587D1C38D}"/>
              </a:ext>
            </a:extLst>
          </p:cNvPr>
          <p:cNvSpPr txBox="1"/>
          <p:nvPr/>
        </p:nvSpPr>
        <p:spPr>
          <a:xfrm>
            <a:off x="3265949" y="2018407"/>
            <a:ext cx="5100861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Leerverzeichnisse für Datenverarbeitung und KI-Modelle – </a:t>
            </a:r>
            <a:r>
              <a:rPr lang="de-DE" sz="1200" b="0" i="0" u="none" strike="noStrike" kern="1200" cap="none" dirty="0">
                <a:ln>
                  <a:noFill/>
                </a:ln>
                <a:solidFill>
                  <a:srgbClr val="CE18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nicht löschen!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681248-20AD-4EAA-A5E4-C078E9BE93D6}"/>
              </a:ext>
            </a:extLst>
          </p:cNvPr>
          <p:cNvSpPr txBox="1"/>
          <p:nvPr/>
        </p:nvSpPr>
        <p:spPr>
          <a:xfrm>
            <a:off x="3265949" y="1661975"/>
            <a:ext cx="6973938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Bereits gesammelte Beispiel-Rohdaten vom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-Rennspiel, wird auch vom Datenlogger genutzt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411F625-E15C-4CBE-81FC-984C88E3BCA3}"/>
              </a:ext>
            </a:extLst>
          </p:cNvPr>
          <p:cNvSpPr/>
          <p:nvPr/>
        </p:nvSpPr>
        <p:spPr>
          <a:xfrm>
            <a:off x="2951923" y="1929890"/>
            <a:ext cx="288000" cy="44495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56EBA73-AF2F-4DA0-B572-0501562A02F8}"/>
              </a:ext>
            </a:extLst>
          </p:cNvPr>
          <p:cNvSpPr txBox="1"/>
          <p:nvPr/>
        </p:nvSpPr>
        <p:spPr>
          <a:xfrm>
            <a:off x="3328359" y="2996679"/>
            <a:ext cx="5537006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Python-Rennspiel für den „IQ-Test“ (Auswertung Leistung des trainierten Autos)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83BA036-368F-4D2D-B11A-68A85B5251E8}"/>
              </a:ext>
            </a:extLst>
          </p:cNvPr>
          <p:cNvSpPr txBox="1"/>
          <p:nvPr/>
        </p:nvSpPr>
        <p:spPr>
          <a:xfrm>
            <a:off x="3314006" y="3538772"/>
            <a:ext cx="592920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Trainieren eines KI-Modells direkt mit Rohdaten auf Shell (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Anaconda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/Python Prompt)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442833C-BC6B-4C2E-809D-169E9B23E4F3}"/>
              </a:ext>
            </a:extLst>
          </p:cNvPr>
          <p:cNvSpPr txBox="1"/>
          <p:nvPr/>
        </p:nvSpPr>
        <p:spPr>
          <a:xfrm>
            <a:off x="3328359" y="2756963"/>
            <a:ext cx="5794063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Datenlogger zur Annahme von Trainingsdaten von einem oder mehreren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Calliopes</a:t>
            </a:r>
            <a:endParaRPr lang="de-DE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11FD893-D621-4DAD-AEE0-687DB8FCAC1B}"/>
              </a:ext>
            </a:extLst>
          </p:cNvPr>
          <p:cNvSpPr txBox="1"/>
          <p:nvPr/>
        </p:nvSpPr>
        <p:spPr>
          <a:xfrm>
            <a:off x="3314006" y="3266862"/>
            <a:ext cx="6069600" cy="26791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Trainieren eines KI-Modells unter Nutzung der grafischen Workflow-Umgebung Orange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2B2FC7E-FEA2-457F-ABD1-7D0F7698A06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816796" y="3669272"/>
            <a:ext cx="497210" cy="971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2E9CCEF-9D83-4A95-AFFD-CE1C6A7090E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2925898" y="3397362"/>
            <a:ext cx="388108" cy="3458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B4B4CC6-6D9B-477B-B362-5C8961D12840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3239923" y="2152365"/>
            <a:ext cx="0" cy="5598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087E40B-7F55-461F-99BA-BDE3FD9BDCA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131794" y="1795933"/>
            <a:ext cx="1134155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E0ABA74E-F82B-4391-B4D2-53CF2C2A890D}"/>
              </a:ext>
            </a:extLst>
          </p:cNvPr>
          <p:cNvSpPr txBox="1"/>
          <p:nvPr/>
        </p:nvSpPr>
        <p:spPr>
          <a:xfrm>
            <a:off x="3265949" y="2452968"/>
            <a:ext cx="1909603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Grafiken für KI-Rennspiel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A8D1BBD-655F-479C-BDD5-F2E88C2C4123}"/>
              </a:ext>
            </a:extLst>
          </p:cNvPr>
          <p:cNvCxnSpPr>
            <a:cxnSpLocks/>
          </p:cNvCxnSpPr>
          <p:nvPr/>
        </p:nvCxnSpPr>
        <p:spPr>
          <a:xfrm flipH="1">
            <a:off x="1897125" y="2602752"/>
            <a:ext cx="1368824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9F041CA2-A64C-4FA3-8348-CD850238D76A}"/>
              </a:ext>
            </a:extLst>
          </p:cNvPr>
          <p:cNvCxnSpPr>
            <a:cxnSpLocks/>
          </p:cNvCxnSpPr>
          <p:nvPr/>
        </p:nvCxnSpPr>
        <p:spPr>
          <a:xfrm flipH="1">
            <a:off x="2374555" y="2890920"/>
            <a:ext cx="884479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7C8B7D-1EE8-4AB5-8ED3-360FF710B579}"/>
              </a:ext>
            </a:extLst>
          </p:cNvPr>
          <p:cNvCxnSpPr>
            <a:cxnSpLocks/>
          </p:cNvCxnSpPr>
          <p:nvPr/>
        </p:nvCxnSpPr>
        <p:spPr>
          <a:xfrm flipH="1">
            <a:off x="2131794" y="3130636"/>
            <a:ext cx="112114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8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CE9BC79-6DB8-4BDC-AA3A-4F6026B5A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1" y="323850"/>
            <a:ext cx="10874374" cy="2769989"/>
          </a:xfrm>
        </p:spPr>
        <p:txBody>
          <a:bodyPr/>
          <a:lstStyle/>
          <a:p>
            <a:r>
              <a:rPr lang="de-DE" dirty="0"/>
              <a:t>Details zu Workshopablauf und Ideen zur Einbettung in ein Curriculum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0A0D5A-8534-48FD-B3DD-E3AB4FA3DE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73813" y="5832475"/>
            <a:ext cx="5148262" cy="323850"/>
          </a:xfrm>
        </p:spPr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521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E9941-ADB7-4F2D-B9A4-643BF0A4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Workshop-ablauf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378D80-A94D-4482-A75E-C3F5E3EB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b="0" i="1" dirty="0"/>
              <a:t>(Programmier- und weitere </a:t>
            </a:r>
            <a:r>
              <a:rPr lang="de-DE" b="0" i="1" dirty="0" err="1"/>
              <a:t>Erläuterungs</a:t>
            </a:r>
            <a:r>
              <a:rPr lang="de-DE" b="0" i="1" dirty="0"/>
              <a:t>/Theorieteile werden je nach Klassenstufe flexibel eingebaut in die einzelnen Schritte)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Kurze Einführung in Künstliche Intelligenz und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 E</a:t>
            </a:r>
            <a:r>
              <a:rPr lang="de-DE" dirty="0"/>
              <a:t>ingangsfolien kindgerecht aufbereiten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SuS</a:t>
            </a:r>
            <a:r>
              <a:rPr lang="de-DE" dirty="0">
                <a:sym typeface="Wingdings" panose="05000000000000000000" pitchFamily="2" charset="2"/>
              </a:rPr>
              <a:t>-geeigneter Foliensatz zu diesem Lehrerfoliensatz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Durchlaufen eines Lern- und </a:t>
            </a:r>
            <a:r>
              <a:rPr lang="de-DE" dirty="0" err="1"/>
              <a:t>Inbetriebnahmezyklus</a:t>
            </a:r>
            <a:r>
              <a:rPr lang="de-DE" dirty="0"/>
              <a:t> für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Datensammelphase</a:t>
            </a:r>
            <a:r>
              <a:rPr lang="de-DE" dirty="0"/>
              <a:t> – Gamification!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Kinder teilen sich in mehrere Gruppen auf, ggf. auch jedes Kind mit eigenem </a:t>
            </a:r>
            <a:r>
              <a:rPr lang="de-DE" dirty="0" err="1"/>
              <a:t>Calliope</a:t>
            </a:r>
            <a:endParaRPr lang="de-DE" dirty="0"/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Spielen 10 Minuten lang Autorennen, generieren dabei Trainingsdaten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Trainingsdaten werden ggf. an einen Desktop übertragen (Pipeline-spezifisch) und zusammengeführt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Trainingsphase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Für jedes Set Trainingsdaten (einzeln, Gruppen- oder Klassen-Pool) wird ein ML-Modell trainiert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Testphase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ML-Modell wird mehrmals laufen gelassen, bis die KI einen Unfall baut. Statistischer Gesamt-Score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Trainingserfolg wird am Ende dargestellt; „Siegerehrung“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Lernziele resümieren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Datenmenge und -qualität sind entscheidend für den Lernerfolg einer künstlichen Intelligenz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Option: Visualisieren des Anlernvorgangs eines künstlichen neuronalen Netzwerks, ggf. nur als Video:</a:t>
            </a:r>
            <a:br>
              <a:rPr lang="de-DE" dirty="0"/>
            </a:br>
            <a:r>
              <a:rPr lang="de-DE" dirty="0">
                <a:hlinkClick r:id="rId2"/>
              </a:rPr>
              <a:t>https://www.youtube.com/watch?v=Mr42DQHy3TI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0B9A5C-A7A2-4FD1-A809-6A960AD881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E3DCDC38-84D4-4FFC-97F6-E5C4582C6DF7}"/>
              </a:ext>
            </a:extLst>
          </p:cNvPr>
          <p:cNvSpPr/>
          <p:nvPr/>
        </p:nvSpPr>
        <p:spPr>
          <a:xfrm rot="10800000">
            <a:off x="8452660" y="3386672"/>
            <a:ext cx="235328" cy="883178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4DA4DB-5961-4F4D-9B1E-E7109CDABBC7}"/>
              </a:ext>
            </a:extLst>
          </p:cNvPr>
          <p:cNvSpPr txBox="1"/>
          <p:nvPr/>
        </p:nvSpPr>
        <p:spPr bwMode="gray">
          <a:xfrm>
            <a:off x="8784282" y="3660499"/>
            <a:ext cx="2417196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>
                <a:solidFill>
                  <a:schemeClr val="accent3"/>
                </a:solidFill>
              </a:rPr>
              <a:t>Um das Lernziel zu stützen: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>
                <a:solidFill>
                  <a:schemeClr val="accent3"/>
                </a:solidFill>
              </a:rPr>
              <a:t>Fokus auf Training &amp; Test mit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>
                <a:solidFill>
                  <a:schemeClr val="accent3"/>
                </a:solidFill>
              </a:rPr>
              <a:t>unterschiedlichen Datenvolumina</a:t>
            </a:r>
          </a:p>
        </p:txBody>
      </p:sp>
    </p:spTree>
    <p:extLst>
      <p:ext uri="{BB962C8B-B14F-4D97-AF65-F5344CB8AC3E}">
        <p14:creationId xmlns:p14="http://schemas.microsoft.com/office/powerpoint/2010/main" val="179836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2C80E-9A29-4E9D-BE75-3FA38A8E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Workshop-Varianten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013D7-28C5-4296-AD62-722D8ACBF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476374"/>
            <a:ext cx="5806457" cy="40322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Programmierinhalte, KI-Inhalte und Workshop-Dauer differenziert nach Klassenstufe, bspw.: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i="1" dirty="0"/>
              <a:t>Unterstufen:</a:t>
            </a:r>
            <a:r>
              <a:rPr lang="de-DE" dirty="0"/>
              <a:t> Doppelstunde, keine eigene Programmierung, keine Erläuterung der Mathematik des ML-Algorithmus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i="1" dirty="0"/>
              <a:t>Mittelstufen:</a:t>
            </a:r>
            <a:r>
              <a:rPr lang="de-DE" dirty="0"/>
              <a:t> halber Tag, wenig eigene Programmierung, grobe Erläuterung der Mathematik des ML-Algorithmus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i="1" dirty="0"/>
              <a:t>Oberstufen:</a:t>
            </a:r>
            <a:r>
              <a:rPr lang="de-DE" dirty="0"/>
              <a:t> ganzer Tag, mehr eigene Programmierung, tiefere Erläuterung der Mathematik des ML-Algorithmus, alternative Algorithmen vorstellen (Orange Plattform)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62BDB4-1F3B-4846-B452-19A81051FE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E190E362-A300-42E9-BB29-52DC25B62E3A}"/>
              </a:ext>
            </a:extLst>
          </p:cNvPr>
          <p:cNvSpPr/>
          <p:nvPr/>
        </p:nvSpPr>
        <p:spPr>
          <a:xfrm rot="10800000">
            <a:off x="6321711" y="3108376"/>
            <a:ext cx="235328" cy="1376159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2190F7-A5E2-4024-9B21-46D15D789AEF}"/>
              </a:ext>
            </a:extLst>
          </p:cNvPr>
          <p:cNvSpPr txBox="1"/>
          <p:nvPr/>
        </p:nvSpPr>
        <p:spPr bwMode="gray">
          <a:xfrm>
            <a:off x="6647291" y="3617842"/>
            <a:ext cx="3466768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>
                <a:solidFill>
                  <a:schemeClr val="accent3"/>
                </a:solidFill>
              </a:rPr>
              <a:t>Ideen hierzu auf der folgenden Folie</a:t>
            </a:r>
          </a:p>
        </p:txBody>
      </p:sp>
    </p:spTree>
    <p:extLst>
      <p:ext uri="{BB962C8B-B14F-4D97-AF65-F5344CB8AC3E}">
        <p14:creationId xmlns:p14="http://schemas.microsoft.com/office/powerpoint/2010/main" val="2130053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47C64-988D-4C7A-8070-F2D891CB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 zum Einbau in ein Informatik-Curriculum</a:t>
            </a:r>
            <a:br>
              <a:rPr lang="de-DE" dirty="0"/>
            </a:br>
            <a:r>
              <a:rPr lang="de-DE" sz="1800" dirty="0"/>
              <a:t>Mittel- und Oberstufe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3BEAD2-2296-4CA1-A78A-C2CDA5C52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Direkt in das komplexe KI-Thema einzusteigen stellt – je nach Wissensstand der </a:t>
            </a:r>
            <a:r>
              <a:rPr lang="de-DE" dirty="0" err="1"/>
              <a:t>SuS</a:t>
            </a:r>
            <a:r>
              <a:rPr lang="de-DE" dirty="0"/>
              <a:t> – eine Herausforderung dar.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Daher ist es ggf. sinnvoll, eine </a:t>
            </a:r>
            <a:r>
              <a:rPr lang="de-DE" dirty="0" err="1"/>
              <a:t>Workshopserie</a:t>
            </a:r>
            <a:r>
              <a:rPr lang="de-DE" dirty="0"/>
              <a:t> um den KI-Teil herum zu bauen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Mögliche Curriculum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 err="1"/>
              <a:t>SuS</a:t>
            </a:r>
            <a:r>
              <a:rPr lang="de-DE" dirty="0"/>
              <a:t> programmieren zunächst selbst ein Autorennspiel wie das für dieses Projekt verwendete</a:t>
            </a:r>
          </a:p>
          <a:p>
            <a:pPr lvl="3" indent="0">
              <a:buNone/>
            </a:pPr>
            <a:r>
              <a:rPr lang="de-DE" dirty="0"/>
              <a:t>	Vorwissen wird aufgebaut: Wie funktioniert ein Autorennspiel auf dem </a:t>
            </a:r>
            <a:r>
              <a:rPr lang="de-DE" dirty="0" err="1"/>
              <a:t>Calliope</a:t>
            </a:r>
            <a:r>
              <a:rPr lang="de-DE" dirty="0"/>
              <a:t> (Codebasis Autorennspiel entwickeln)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 err="1"/>
              <a:t>SuS</a:t>
            </a:r>
            <a:r>
              <a:rPr lang="de-DE" dirty="0"/>
              <a:t> programmieren zunächst selbst eine „klassische“ autonome Steuerung für das in Schritt 1 entwickelte Spiel</a:t>
            </a:r>
          </a:p>
          <a:p>
            <a:pPr lvl="3" indent="0">
              <a:buNone/>
            </a:pPr>
            <a:r>
              <a:rPr lang="de-DE" dirty="0"/>
              <a:t>	Vorwissen wird aufgebaut: Wie funktioniert eine „klassische“ Automatisierung (Codebasis für „klassische“ autonome 	Steuerung entwickeln)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>
                <a:solidFill>
                  <a:schemeClr val="accent3"/>
                </a:solidFill>
              </a:rPr>
              <a:t>Danach kann das </a:t>
            </a:r>
            <a:r>
              <a:rPr lang="de-DE" b="1" dirty="0" err="1">
                <a:solidFill>
                  <a:schemeClr val="accent3"/>
                </a:solidFill>
              </a:rPr>
              <a:t>KI@Calliope-Projekt</a:t>
            </a:r>
            <a:r>
              <a:rPr lang="de-DE" b="1" dirty="0">
                <a:solidFill>
                  <a:schemeClr val="accent3"/>
                </a:solidFill>
              </a:rPr>
              <a:t> starten mit dem aufgebauten Vorwissen, sodass das Lernziel auf das Thema „Künstliche Intelligenz“ fokussiert werden kann, ohne erst das aufgebaute Vorwissen vermitteln zu müssen.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Ergänzungen für Oberstufe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Vertiefung des Themas, z.B.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Statt neuronale Netze andere ML-Modelle ausprobieren (</a:t>
            </a:r>
            <a:r>
              <a:rPr lang="de-DE" dirty="0" err="1"/>
              <a:t>RandomForest</a:t>
            </a:r>
            <a:r>
              <a:rPr lang="de-DE" dirty="0"/>
              <a:t>, SVM, </a:t>
            </a:r>
            <a:r>
              <a:rPr lang="de-DE" dirty="0" err="1"/>
              <a:t>NaiveBayes</a:t>
            </a:r>
            <a:r>
              <a:rPr lang="de-DE" dirty="0"/>
              <a:t>, …)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Komplexere neuronale Netze ausprobieren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dirty="0" err="1"/>
              <a:t>DeepTraffic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859609-D539-4A9F-960E-3B7C32CB52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186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4E084-0957-4C10-89A5-0AEF705E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Oberstufe: ORANGE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30B60A-3141-4B11-9339-96DA3FFE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151" y="1476374"/>
            <a:ext cx="3872848" cy="4356101"/>
          </a:xfrm>
          <a:noFill/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Orange ist eine für das studentische Umfeld entwickelte grafische Plattform für Datenanalyse und maschinelles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Unser Projekt integriert auch mit einem für unser Projekt entwickelten Orange Workflow (.</a:t>
            </a:r>
            <a:r>
              <a:rPr lang="de-DE" dirty="0" err="1"/>
              <a:t>ows</a:t>
            </a:r>
            <a:r>
              <a:rPr lang="de-DE" dirty="0"/>
              <a:t> Datei)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Eingabedaten in den Workflow sind die mit dem Datensammler gesammelten Logdaten der </a:t>
            </a:r>
            <a:r>
              <a:rPr lang="de-DE" dirty="0" err="1"/>
              <a:t>Calliope</a:t>
            </a:r>
            <a:r>
              <a:rPr lang="de-DE" dirty="0"/>
              <a:t> Minis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Ausgabe des Workflows ist ein </a:t>
            </a:r>
            <a:r>
              <a:rPr lang="de-DE" b="1" dirty="0"/>
              <a:t>beliebiges</a:t>
            </a:r>
            <a:r>
              <a:rPr lang="de-DE" dirty="0"/>
              <a:t> KI-Modell, mit dem das autonome </a:t>
            </a:r>
            <a:r>
              <a:rPr lang="de-DE" dirty="0" err="1"/>
              <a:t>Calliope</a:t>
            </a:r>
            <a:r>
              <a:rPr lang="de-DE" dirty="0"/>
              <a:t> Mini Auto auch gesteuert werden kann.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Dies eröffnet die Option, für die Lösung des Problems nicht nur ein neuronales Netzwerk, sondern auch andere Algorithmen des maschinellen Lernens zu verproben und in die mathematischen/informatischen Hintergründe einzusteigen.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CFDB33-5694-4828-B455-7C74E98785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2F5C9C-EF02-4F35-8B3A-4F1DE3C70E9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3997" y="875771"/>
            <a:ext cx="6577735" cy="46682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1E7C79E-ECAD-45C6-9C1D-B6DBC3E6DC85}"/>
              </a:ext>
            </a:extLst>
          </p:cNvPr>
          <p:cNvSpPr/>
          <p:nvPr/>
        </p:nvSpPr>
        <p:spPr bwMode="gray">
          <a:xfrm>
            <a:off x="7720716" y="3548712"/>
            <a:ext cx="3562185" cy="659958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60B3030-715D-4F3F-BD22-17E1E6AC3BB0}"/>
              </a:ext>
            </a:extLst>
          </p:cNvPr>
          <p:cNvSpPr/>
          <p:nvPr/>
        </p:nvSpPr>
        <p:spPr bwMode="gray">
          <a:xfrm>
            <a:off x="4405023" y="3548711"/>
            <a:ext cx="675860" cy="1476513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D9AC09D-2270-4BD0-8EE6-A532E51C719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044184" y="3878691"/>
            <a:ext cx="1676532" cy="492141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060A6A00-BE48-4CE7-8950-BC5F328E0B6F}"/>
              </a:ext>
            </a:extLst>
          </p:cNvPr>
          <p:cNvSpPr/>
          <p:nvPr/>
        </p:nvSpPr>
        <p:spPr bwMode="gray">
          <a:xfrm>
            <a:off x="5502302" y="4149228"/>
            <a:ext cx="541882" cy="36584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5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6943CE4-4847-404C-A802-757D5631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dieses Dokuments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5C8422-8926-4987-8805-2876EB13B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Einführung und Überblick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Softwareanforderungen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für Workshopvariante „</a:t>
            </a:r>
            <a:r>
              <a:rPr lang="de-DE" b="1" dirty="0" err="1"/>
              <a:t>Calliope</a:t>
            </a:r>
            <a:r>
              <a:rPr lang="de-DE" b="1" dirty="0"/>
              <a:t> Mini &amp; Microsoft </a:t>
            </a:r>
            <a:r>
              <a:rPr lang="de-DE" b="1" dirty="0" err="1"/>
              <a:t>Makecode</a:t>
            </a:r>
            <a:r>
              <a:rPr lang="de-DE" b="1" dirty="0"/>
              <a:t>“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für Workshopvariante „</a:t>
            </a:r>
            <a:r>
              <a:rPr lang="de-DE" b="1" dirty="0" err="1"/>
              <a:t>Calliope</a:t>
            </a:r>
            <a:r>
              <a:rPr lang="de-DE" b="1" dirty="0"/>
              <a:t> Mini &amp; </a:t>
            </a:r>
            <a:r>
              <a:rPr lang="de-DE" b="1" dirty="0" err="1"/>
              <a:t>OpenRoberta</a:t>
            </a:r>
            <a:r>
              <a:rPr lang="de-DE" b="1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Details zum Workshopformat und Ideen zur Einbettung in ein Curriculum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451F5DF-EB09-412C-92A4-2634FDDEEA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96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551A-32F7-494F-928F-B96C77D3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Oberstufe: </a:t>
            </a:r>
            <a:r>
              <a:rPr lang="de-DE" dirty="0" err="1"/>
              <a:t>vertiefung</a:t>
            </a:r>
            <a:r>
              <a:rPr lang="de-DE" dirty="0"/>
              <a:t> für Interessierte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F4008-0D44-4DF7-B33C-EF30EEB70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878542"/>
            <a:ext cx="10872000" cy="46300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>
                <a:hlinkClick r:id="rId2"/>
              </a:rPr>
              <a:t>https://selfdrivingcars.mit.edu/deeptraffic/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D15E7-16C3-4A1A-9661-C134DB3742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4D90B-0247-471E-9995-DC3198E9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19" y="1271273"/>
            <a:ext cx="7597835" cy="439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551A-32F7-494F-928F-B96C77D3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Oberstufe: </a:t>
            </a:r>
            <a:r>
              <a:rPr lang="de-DE" dirty="0" err="1"/>
              <a:t>vertiefung</a:t>
            </a:r>
            <a:r>
              <a:rPr lang="de-DE" dirty="0"/>
              <a:t> für Interessierte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F4008-0D44-4DF7-B33C-EF30EEB70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878542"/>
            <a:ext cx="10872000" cy="46300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>
                <a:hlinkClick r:id="rId2"/>
              </a:rPr>
              <a:t>https://aws.amazon.com/de/events/summits/online/emea/deepracer/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D15E7-16C3-4A1A-9661-C134DB3742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AA5FF4B-32F1-41C4-B93F-176F73A5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9" y="1605658"/>
            <a:ext cx="8363461" cy="24962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3169DD-5759-4E49-8932-3DF3CCAF1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82" y="3949499"/>
            <a:ext cx="5557355" cy="17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CE9BC79-6DB8-4BDC-AA3A-4F6026B5A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und Überblick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0A0D5A-8534-48FD-B3DD-E3AB4FA3DE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73813" y="5832475"/>
            <a:ext cx="5148262" cy="323850"/>
          </a:xfrm>
        </p:spPr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839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544C5A0-90FB-4959-BAAA-A0873BB9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ist es wichtig, schon frühzeitig im Thema</a:t>
            </a:r>
            <a:br>
              <a:rPr lang="de-DE" dirty="0"/>
            </a:br>
            <a:r>
              <a:rPr lang="de-DE" dirty="0"/>
              <a:t>„Künstliche Intelligenz“ (KI) zu bilden?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C257E3-0F17-4C03-8CC9-AE3E96D47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KI wird im IT-Bereich eine der </a:t>
            </a:r>
            <a:r>
              <a:rPr lang="de-DE" dirty="0">
                <a:solidFill>
                  <a:srgbClr val="FF0000"/>
                </a:solidFill>
              </a:rPr>
              <a:t>Basistechnologien</a:t>
            </a:r>
            <a:r>
              <a:rPr lang="de-DE" dirty="0"/>
              <a:t> des 21. Jahrhunderts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Basis von KI ist das sogenannte </a:t>
            </a:r>
            <a:r>
              <a:rPr lang="de-DE" dirty="0">
                <a:solidFill>
                  <a:srgbClr val="FF0000"/>
                </a:solidFill>
              </a:rPr>
              <a:t>Maschinelle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KI ist fundamental unterschiedlich zu klassischer Programmierung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Stochastisch statt deterministisch – ein </a:t>
            </a:r>
            <a:r>
              <a:rPr lang="de-DE" dirty="0">
                <a:solidFill>
                  <a:srgbClr val="FF0000"/>
                </a:solidFill>
              </a:rPr>
              <a:t>Paradigmenwechsel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KI ist schon im </a:t>
            </a:r>
            <a:r>
              <a:rPr lang="de-DE" dirty="0">
                <a:solidFill>
                  <a:srgbClr val="FF0000"/>
                </a:solidFill>
              </a:rPr>
              <a:t>Alltag</a:t>
            </a:r>
            <a:r>
              <a:rPr lang="de-DE" dirty="0"/>
              <a:t> angekommen, sowohl </a:t>
            </a:r>
            <a:r>
              <a:rPr lang="de-DE" dirty="0">
                <a:solidFill>
                  <a:srgbClr val="FF0000"/>
                </a:solidFill>
              </a:rPr>
              <a:t>positiv</a:t>
            </a:r>
            <a:r>
              <a:rPr lang="de-DE" dirty="0"/>
              <a:t> als auch </a:t>
            </a:r>
            <a:r>
              <a:rPr lang="de-DE" dirty="0">
                <a:solidFill>
                  <a:srgbClr val="FF0000"/>
                </a:solidFill>
              </a:rPr>
              <a:t>negativ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Sprach-, Übersetzungs-, Bildverarbeitungs-Assistenten auf Smartphones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Robotik: Haushaltsroboter, Autonomes Fahren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Filterblasen &amp; Meinungslenkung durch KI-Newsfeeds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Deep Fake News</a:t>
            </a:r>
            <a:br>
              <a:rPr lang="de-DE" dirty="0"/>
            </a:br>
            <a:endParaRPr lang="de-DE" dirty="0"/>
          </a:p>
          <a:p>
            <a:r>
              <a:rPr lang="de-DE" sz="2000" dirty="0"/>
              <a:t>		Grundlagenwissen in Künstlicher Intelligenz</a:t>
            </a:r>
            <a:br>
              <a:rPr lang="de-DE" sz="2000" dirty="0"/>
            </a:br>
            <a:r>
              <a:rPr lang="de-DE" sz="2000" dirty="0"/>
              <a:t>		stärkt die Technologie- und Medienkompetenz!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7789F4-D375-4264-BF5F-6C6D59E8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41" y="1206030"/>
            <a:ext cx="2545057" cy="15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1E95C-CC13-49F5-B2DC-A9A69F730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/>
          <a:stretch/>
        </p:blipFill>
        <p:spPr bwMode="auto">
          <a:xfrm>
            <a:off x="8355106" y="2782093"/>
            <a:ext cx="2426772" cy="148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B3BEBBF-61C4-45D8-A505-BB72B7C8D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48" y="3960080"/>
            <a:ext cx="2970803" cy="183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43908B3-33C3-4EA1-8A9B-0000384C0A67}"/>
              </a:ext>
            </a:extLst>
          </p:cNvPr>
          <p:cNvSpPr/>
          <p:nvPr/>
        </p:nvSpPr>
        <p:spPr bwMode="gray">
          <a:xfrm>
            <a:off x="1354307" y="4867835"/>
            <a:ext cx="5065058" cy="887506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6B2206-37E9-4F12-A842-AE59FC73FD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64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AB4E517-9B6C-41CC-B812-5F72C4B0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Workshopidee</a:t>
            </a:r>
            <a:r>
              <a:rPr lang="de-DE" dirty="0"/>
              <a:t> - Überblick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B4AB79-ED4E-4672-9A74-567EC6B3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8" y="1476374"/>
            <a:ext cx="10871999" cy="40322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Lernziel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Kinder lernen auf spielerische Art und Weise: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was “künstliche Intelligenz” ist: Einsatz von Algorithmen des </a:t>
            </a:r>
            <a:r>
              <a:rPr lang="de-DE" b="1" dirty="0"/>
              <a:t>maschinellen Lernens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den </a:t>
            </a:r>
            <a:r>
              <a:rPr lang="de-DE" b="1" dirty="0"/>
              <a:t>gravierenden Unterschied </a:t>
            </a:r>
            <a:r>
              <a:rPr lang="de-DE" dirty="0"/>
              <a:t>zwischen klassischer Programmierung von Computern und deren Programmierung mittels maschinellen Lernens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/>
              <a:t>KI-Workshop für Kinder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Kinder bringen in einem Workshop einem “autonomen Auto” das selbständige (autonome) Fahren bei, indem sie einen </a:t>
            </a:r>
            <a:r>
              <a:rPr lang="de-DE" dirty="0" err="1"/>
              <a:t>Calliope</a:t>
            </a:r>
            <a:r>
              <a:rPr lang="de-DE" dirty="0"/>
              <a:t> “künstlich intelligent” machen, sodass er autonom Hindernissen auf der Straße ausweichen kann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noProof="0" dirty="0"/>
              <a:t>Dies zur Erhöhung der Motivation durch „Gamification“: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Kinder erzeugen Trainingsdaten für die KI mittels eines Autorennspiels auf der LED-Matrix des </a:t>
            </a:r>
            <a:r>
              <a:rPr lang="de-DE" dirty="0" err="1"/>
              <a:t>Calliope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noProof="0" dirty="0"/>
              <a:t>Teams können gebildet </a:t>
            </a:r>
            <a:r>
              <a:rPr lang="de-DE" dirty="0"/>
              <a:t>werden, die gegeneinander antreten, das beste autonome Auto zu entwickeln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noProof="0" dirty="0"/>
              <a:t>Wer das beste autonome Auto “programmiert” (trainiert), gewinnt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07F3D1-B3F4-4555-88FF-CCF3FA73EF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0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C7A38-1AAF-4BA2-AAB8-94367BF8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Paradigmenwechsel beim maschinellen lernen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771DE40-F4EC-4483-A737-0A904A0202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300E29-1CED-4FEE-9B33-41BAAE2C128F}"/>
              </a:ext>
            </a:extLst>
          </p:cNvPr>
          <p:cNvSpPr/>
          <p:nvPr/>
        </p:nvSpPr>
        <p:spPr>
          <a:xfrm>
            <a:off x="233670" y="5494158"/>
            <a:ext cx="2086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Inspiration: </a:t>
            </a:r>
            <a:r>
              <a:rPr lang="en-US" sz="1400" i="1" dirty="0">
                <a:hlinkClick r:id="rId3"/>
              </a:rPr>
              <a:t>Jason Brownlee</a:t>
            </a:r>
            <a:endParaRPr lang="de-DE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3EE37F-2E6A-4E60-8803-72BA68AF9527}"/>
              </a:ext>
            </a:extLst>
          </p:cNvPr>
          <p:cNvSpPr txBox="1"/>
          <p:nvPr/>
        </p:nvSpPr>
        <p:spPr bwMode="gray">
          <a:xfrm>
            <a:off x="6541008" y="1945941"/>
            <a:ext cx="4484118" cy="77933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400" b="1" dirty="0"/>
              <a:t>100% deterministisches Verhalten</a:t>
            </a:r>
            <a:br>
              <a:rPr lang="de-DE" sz="2400" b="1" dirty="0"/>
            </a:br>
            <a:r>
              <a:rPr lang="de-DE" sz="1800" dirty="0"/>
              <a:t>(vorhersagbares Verhalten)</a:t>
            </a:r>
            <a:endParaRPr lang="de-DE" sz="2400" dirty="0"/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3FFB5C11-B87E-47B8-B434-57085FB8CF3E}"/>
              </a:ext>
            </a:extLst>
          </p:cNvPr>
          <p:cNvSpPr/>
          <p:nvPr/>
        </p:nvSpPr>
        <p:spPr bwMode="gray">
          <a:xfrm>
            <a:off x="8465234" y="2848440"/>
            <a:ext cx="536448" cy="700707"/>
          </a:xfrm>
          <a:prstGeom prst="down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614449D-8E80-4F00-8A98-67EC6A1542F3}"/>
              </a:ext>
            </a:extLst>
          </p:cNvPr>
          <p:cNvSpPr txBox="1"/>
          <p:nvPr/>
        </p:nvSpPr>
        <p:spPr bwMode="gray">
          <a:xfrm>
            <a:off x="6254578" y="4007320"/>
            <a:ext cx="4941419" cy="10667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400" b="1" dirty="0"/>
              <a:t>„100-X %“ </a:t>
            </a:r>
            <a:r>
              <a:rPr lang="de-DE" sz="2400" b="1" dirty="0">
                <a:sym typeface="Wingdings" panose="05000000000000000000" pitchFamily="2" charset="2"/>
              </a:rPr>
              <a:t></a:t>
            </a:r>
            <a:r>
              <a:rPr lang="de-DE" sz="2400" b="1" dirty="0"/>
              <a:t> stochastisches Verhalten</a:t>
            </a:r>
            <a:br>
              <a:rPr lang="de-DE" sz="2400" b="1" dirty="0"/>
            </a:br>
            <a:r>
              <a:rPr lang="de-DE" sz="1800" dirty="0"/>
              <a:t>(nur in einer </a:t>
            </a:r>
            <a:r>
              <a:rPr lang="de-DE" sz="1800" b="1" dirty="0"/>
              <a:t>Bandbreite</a:t>
            </a:r>
            <a:r>
              <a:rPr lang="de-DE" sz="1800" dirty="0"/>
              <a:t> von Wahrscheinlichkeiten</a:t>
            </a:r>
            <a:br>
              <a:rPr lang="de-DE" sz="1800" dirty="0"/>
            </a:br>
            <a:r>
              <a:rPr lang="de-DE" sz="1800" dirty="0"/>
              <a:t> vorhersagbares Verhalten)</a:t>
            </a:r>
            <a:endParaRPr lang="de-DE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37703B-0C73-4F3B-8F6C-641B964B0665}"/>
              </a:ext>
            </a:extLst>
          </p:cNvPr>
          <p:cNvSpPr txBox="1"/>
          <p:nvPr/>
        </p:nvSpPr>
        <p:spPr bwMode="gray">
          <a:xfrm>
            <a:off x="7819058" y="1512475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b="1" dirty="0">
                <a:solidFill>
                  <a:schemeClr val="tx2"/>
                </a:solidFill>
              </a:rPr>
              <a:t>„Software 1.0“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44F49F2-7FF8-49DA-A9FC-4A2C76D6187C}"/>
              </a:ext>
            </a:extLst>
          </p:cNvPr>
          <p:cNvSpPr txBox="1"/>
          <p:nvPr/>
        </p:nvSpPr>
        <p:spPr bwMode="gray">
          <a:xfrm>
            <a:off x="7819058" y="3573034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b="1" dirty="0">
                <a:solidFill>
                  <a:schemeClr val="tx2"/>
                </a:solidFill>
              </a:rPr>
              <a:t>„Software 2.0“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8D35A7-95BC-4588-B44B-CC1FF3D9AACD}"/>
              </a:ext>
            </a:extLst>
          </p:cNvPr>
          <p:cNvSpPr txBox="1"/>
          <p:nvPr/>
        </p:nvSpPr>
        <p:spPr bwMode="gray">
          <a:xfrm>
            <a:off x="564833" y="3613852"/>
            <a:ext cx="1426583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Trainings</a:t>
            </a:r>
            <a:r>
              <a:rPr lang="de-DE" sz="1600" dirty="0"/>
              <a:t>daten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214C888-42D9-43F4-BB30-28880230DA13}"/>
              </a:ext>
            </a:extLst>
          </p:cNvPr>
          <p:cNvSpPr txBox="1"/>
          <p:nvPr/>
        </p:nvSpPr>
        <p:spPr bwMode="gray">
          <a:xfrm>
            <a:off x="166608" y="4015282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Gewünschte</a:t>
            </a:r>
            <a:r>
              <a:rPr lang="de-DE" sz="1600" dirty="0"/>
              <a:t> Ausgabe</a:t>
            </a:r>
            <a:br>
              <a:rPr lang="de-DE" sz="1600" dirty="0"/>
            </a:br>
            <a:r>
              <a:rPr lang="de-DE" sz="1600" dirty="0"/>
              <a:t>(auch Trainingsdaten)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9826382-5B7E-4CB9-9F1F-790DC9104542}"/>
              </a:ext>
            </a:extLst>
          </p:cNvPr>
          <p:cNvSpPr txBox="1"/>
          <p:nvPr/>
        </p:nvSpPr>
        <p:spPr bwMode="gray">
          <a:xfrm>
            <a:off x="970059" y="1536331"/>
            <a:ext cx="25444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chemeClr val="accent1"/>
                </a:solidFill>
              </a:rPr>
              <a:t>Klassische Programmierung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EF18018-FF46-409E-A789-BF27EDA01BCC}"/>
              </a:ext>
            </a:extLst>
          </p:cNvPr>
          <p:cNvSpPr txBox="1"/>
          <p:nvPr/>
        </p:nvSpPr>
        <p:spPr bwMode="gray">
          <a:xfrm>
            <a:off x="901580" y="3128124"/>
            <a:ext cx="4548914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chemeClr val="accent1"/>
                </a:solidFill>
              </a:rPr>
              <a:t>Programmierung mittels maschinellen Lernens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6D11EE1-85A9-4AB9-B562-2E3255FA5634}"/>
              </a:ext>
            </a:extLst>
          </p:cNvPr>
          <p:cNvSpPr txBox="1"/>
          <p:nvPr/>
        </p:nvSpPr>
        <p:spPr bwMode="gray">
          <a:xfrm>
            <a:off x="1033668" y="2073882"/>
            <a:ext cx="910040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Real</a:t>
            </a:r>
            <a:r>
              <a:rPr lang="de-DE" sz="1600" dirty="0"/>
              <a:t>daten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02E4379-DC70-4F45-8A66-9970E0E2EA35}"/>
              </a:ext>
            </a:extLst>
          </p:cNvPr>
          <p:cNvSpPr txBox="1"/>
          <p:nvPr/>
        </p:nvSpPr>
        <p:spPr bwMode="gray">
          <a:xfrm>
            <a:off x="1009815" y="2465958"/>
            <a:ext cx="973649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2395E33-28ED-4A17-8A32-500441DE011D}"/>
              </a:ext>
            </a:extLst>
          </p:cNvPr>
          <p:cNvSpPr txBox="1"/>
          <p:nvPr/>
        </p:nvSpPr>
        <p:spPr bwMode="gray">
          <a:xfrm>
            <a:off x="4424776" y="2227770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dirty="0"/>
              <a:t>Ausgabe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022FD4-AEC2-48B8-A030-0718B19B7159}"/>
              </a:ext>
            </a:extLst>
          </p:cNvPr>
          <p:cNvSpPr txBox="1"/>
          <p:nvPr/>
        </p:nvSpPr>
        <p:spPr bwMode="gray">
          <a:xfrm>
            <a:off x="4424776" y="3782592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B1012A-BC6A-4A7C-A600-6AFF7E9026AD}"/>
              </a:ext>
            </a:extLst>
          </p:cNvPr>
          <p:cNvSpPr/>
          <p:nvPr/>
        </p:nvSpPr>
        <p:spPr bwMode="gray">
          <a:xfrm>
            <a:off x="2472856" y="1945941"/>
            <a:ext cx="1510747" cy="972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CFFB920-3A5E-4D16-8D2F-5A030427C617}"/>
              </a:ext>
            </a:extLst>
          </p:cNvPr>
          <p:cNvSpPr/>
          <p:nvPr/>
        </p:nvSpPr>
        <p:spPr bwMode="gray">
          <a:xfrm>
            <a:off x="2511987" y="3551888"/>
            <a:ext cx="1510747" cy="1679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9AC283B-72D3-4051-8C65-C8A532549A24}"/>
              </a:ext>
            </a:extLst>
          </p:cNvPr>
          <p:cNvCxnSpPr/>
          <p:nvPr/>
        </p:nvCxnSpPr>
        <p:spPr>
          <a:xfrm>
            <a:off x="2004760" y="4800359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237BFFC-3E46-4018-996E-B92187BDFCB1}"/>
              </a:ext>
            </a:extLst>
          </p:cNvPr>
          <p:cNvSpPr txBox="1"/>
          <p:nvPr/>
        </p:nvSpPr>
        <p:spPr bwMode="gray">
          <a:xfrm>
            <a:off x="146269" y="4628602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Algorithmus für</a:t>
            </a:r>
            <a:br>
              <a:rPr lang="de-DE" sz="1600" b="1" dirty="0"/>
            </a:br>
            <a:r>
              <a:rPr lang="de-DE" sz="1600" b="1" dirty="0"/>
              <a:t>maschinelles Lernen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396750D-8673-48D9-A9CC-76692518755F}"/>
              </a:ext>
            </a:extLst>
          </p:cNvPr>
          <p:cNvCxnSpPr/>
          <p:nvPr/>
        </p:nvCxnSpPr>
        <p:spPr>
          <a:xfrm>
            <a:off x="2004760" y="4189434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A71D41F-DC77-461D-B5C0-058DF4179B83}"/>
              </a:ext>
            </a:extLst>
          </p:cNvPr>
          <p:cNvCxnSpPr/>
          <p:nvPr/>
        </p:nvCxnSpPr>
        <p:spPr>
          <a:xfrm>
            <a:off x="2004759" y="3798916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A4F7495-B7A1-4C96-BE40-0DE9EFF43DC6}"/>
              </a:ext>
            </a:extLst>
          </p:cNvPr>
          <p:cNvCxnSpPr/>
          <p:nvPr/>
        </p:nvCxnSpPr>
        <p:spPr>
          <a:xfrm>
            <a:off x="1983464" y="2645274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890A545-571B-446C-A8AF-06475929C20C}"/>
              </a:ext>
            </a:extLst>
          </p:cNvPr>
          <p:cNvCxnSpPr/>
          <p:nvPr/>
        </p:nvCxnSpPr>
        <p:spPr>
          <a:xfrm>
            <a:off x="1991416" y="2246956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DCE84DD-E8C2-44DE-BAEA-03EB1EA83C9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983603" y="2379720"/>
            <a:ext cx="441173" cy="193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781BD2C-F0C7-46D5-B1ED-EAC45B83124F}"/>
              </a:ext>
            </a:extLst>
          </p:cNvPr>
          <p:cNvCxnSpPr>
            <a:cxnSpLocks/>
          </p:cNvCxnSpPr>
          <p:nvPr/>
        </p:nvCxnSpPr>
        <p:spPr>
          <a:xfrm>
            <a:off x="4038825" y="3955988"/>
            <a:ext cx="441173" cy="193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93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B16E49-7C88-429B-959F-FB1EC8BB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Natürliche Intelligenz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7EEDC-2C9D-445F-A3ED-8FA728628B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F3837A-60E0-48AC-89C0-874D7EC5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2" r="23193"/>
          <a:stretch/>
        </p:blipFill>
        <p:spPr>
          <a:xfrm>
            <a:off x="104391" y="1296857"/>
            <a:ext cx="6725253" cy="3886460"/>
          </a:xfrm>
          <a:prstGeom prst="rect">
            <a:avLst/>
          </a:prstGeom>
        </p:spPr>
      </p:pic>
      <p:pic>
        <p:nvPicPr>
          <p:cNvPr id="95236" name="Picture 4" descr="Bildergebnis fÃ¼r neuron axon dendrit">
            <a:extLst>
              <a:ext uri="{FF2B5EF4-FFF2-40B4-BE49-F238E27FC236}">
                <a16:creationId xmlns:a16="http://schemas.microsoft.com/office/drawing/2014/main" id="{EA71CFA0-7078-4C14-8C3C-22FB186A1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57" y="2953484"/>
            <a:ext cx="41052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4" name="Picture 2" descr="Das Gehirn">
            <a:extLst>
              <a:ext uri="{FF2B5EF4-FFF2-40B4-BE49-F238E27FC236}">
                <a16:creationId xmlns:a16="http://schemas.microsoft.com/office/drawing/2014/main" id="{DE7D9688-3FC8-4AFD-A72F-D916F0B70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10" y="323238"/>
            <a:ext cx="4074022" cy="263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5796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6 D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Benutzerdefiniert 3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72000" rIns="72000" bIns="72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no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farben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lekom_Powerpoint-Master_DE_16x9_Mai_2018.potx" id="{CC4746A3-1367-4B70-B946-28B745E1D77E}" vid="{9F61961A-70FA-4A59-A848-9AB3DA65AC0C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Telekom_Powerpoint-Master_DE_16x9_Mai_2018</Template>
  <TotalTime>0</TotalTime>
  <Words>3401</Words>
  <Application>Microsoft Office PowerPoint</Application>
  <PresentationFormat>Benutzerdefiniert</PresentationFormat>
  <Paragraphs>396</Paragraphs>
  <Slides>41</Slides>
  <Notes>4</Notes>
  <HiddenSlides>7</HiddenSlides>
  <MMClips>2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51" baseType="lpstr">
      <vt:lpstr>Arial</vt:lpstr>
      <vt:lpstr>Liberation Sans</vt:lpstr>
      <vt:lpstr>TeleGrotesk Next</vt:lpstr>
      <vt:lpstr>TeleGrotesk Next Ultra</vt:lpstr>
      <vt:lpstr>Tele-GroteskNor</vt:lpstr>
      <vt:lpstr>Tele-GroteskUlt</vt:lpstr>
      <vt:lpstr>Wingdings</vt:lpstr>
      <vt:lpstr>Wingdings 2</vt:lpstr>
      <vt:lpstr>Telekom 16:9 2016 DE</vt:lpstr>
      <vt:lpstr>think-cell Folie</vt:lpstr>
      <vt:lpstr>Künstliche Intelligenz (KI) in SCHULEN Projekt: Calliope-Rennspiel Wissen zu Künstlicher Intelligenz Spielerisch in die Schulen Bringen    Ferenc Hechler, Mirko Jelinek, Christian Schiller (LEAD), Dirk Wolters       Dokumentationsstand: 08.09.2020</vt:lpstr>
      <vt:lpstr>Einleitung</vt:lpstr>
      <vt:lpstr>Projektmaterial und Lizenz</vt:lpstr>
      <vt:lpstr>Inhalt dieses Dokuments</vt:lpstr>
      <vt:lpstr>Einführung und Überblick</vt:lpstr>
      <vt:lpstr>Warum ist es wichtig, schon frühzeitig im Thema „Künstliche Intelligenz“ (KI) zu bilden?</vt:lpstr>
      <vt:lpstr>Workshopidee - Überblick</vt:lpstr>
      <vt:lpstr>Der Paradigmenwechsel beim maschinellen lernen</vt:lpstr>
      <vt:lpstr>Natürliche Intelligenz</vt:lpstr>
      <vt:lpstr>Künstliche „Intelligenz“</vt:lpstr>
      <vt:lpstr>KNN – grundsätzliche Funktionsweise</vt:lpstr>
      <vt:lpstr>KI „Denkt“ ganz anders als der Mensch (Noch?) nicht vergleichbar mit natürlicher Intelligenz</vt:lpstr>
      <vt:lpstr>autonomes fahren in der echten welt</vt:lpstr>
      <vt:lpstr>Des Workshops Kern</vt:lpstr>
      <vt:lpstr>Autonomes Fahren auf dem Calliope Mini</vt:lpstr>
      <vt:lpstr>Vergleich Echte Welt mit unserem Workshop „Wow“-Effekt für die Schüler</vt:lpstr>
      <vt:lpstr>Verarbeitung des Calliope-Autorennspiels mit künstlichem Neuronalen Netz</vt:lpstr>
      <vt:lpstr>Der LernProzess für das „autonome Calliope-Auto“ Verknüpfung von klassischer programmierung mit maschinellem Lernen</vt:lpstr>
      <vt:lpstr>Unser Projekt unterstützt mehrere Varianten für Den LernProzess des „autonomen Calliope-Autos“</vt:lpstr>
      <vt:lpstr>Video zu Variante 1B</vt:lpstr>
      <vt:lpstr>Softwareanforderungen für Workshopvariante „Calliope Mini und Microsoft Makecode“</vt:lpstr>
      <vt:lpstr>Realisierungsstatus Stand 09/2020</vt:lpstr>
      <vt:lpstr>Realisierungsstatus Stand 09/2020</vt:lpstr>
      <vt:lpstr>Realisierungsstatus Stand 09/2020</vt:lpstr>
      <vt:lpstr>Liste der Basis- und Projektsoftware</vt:lpstr>
      <vt:lpstr>Liste der Basis- und Projektsoftware</vt:lpstr>
      <vt:lpstr>Projektdateien - DOKUMENTATION</vt:lpstr>
      <vt:lpstr>Softwaregrundlagen für Variante 1A</vt:lpstr>
      <vt:lpstr>Variante 1A – Projektdateien für Makecode</vt:lpstr>
      <vt:lpstr>Variante 1A – Projektdateien für C</vt:lpstr>
      <vt:lpstr>Variante 1A – Projektdateien für Python</vt:lpstr>
      <vt:lpstr>Softwaregrundlagen für Variante 1B</vt:lpstr>
      <vt:lpstr>Variante 1b – Projektdateien für Calliope Makecode</vt:lpstr>
      <vt:lpstr>Variante 1b – Projektdateien für Python</vt:lpstr>
      <vt:lpstr>Details zu Workshopablauf und Ideen zur Einbettung in ein Curriculum</vt:lpstr>
      <vt:lpstr>Workshop-ablauf</vt:lpstr>
      <vt:lpstr>Workshop-Varianten</vt:lpstr>
      <vt:lpstr>Ideen zum Einbau in ein Informatik-Curriculum Mittel- und Oberstufe</vt:lpstr>
      <vt:lpstr>Beispiel Oberstufe: ORANGE Platform</vt:lpstr>
      <vt:lpstr>Beispiel Oberstufe: vertiefung für Interessierte</vt:lpstr>
      <vt:lpstr>Beispiel Oberstufe: vertiefung für Interessierte</vt:lpstr>
    </vt:vector>
  </TitlesOfParts>
  <Company>Deutsche Telekom IT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Wissen zu Künstlicher Intelligenz spielerisch in die Schulen bringen </dc:title>
  <dc:creator>Schiller, Christian</dc:creator>
  <cp:keywords/>
  <dc:description>No redistribution of slides or slide deck without author's consent - see slide "Disclaimer &amp; Contact"</dc:description>
  <cp:lastModifiedBy>Schiller, Christian</cp:lastModifiedBy>
  <cp:revision>308</cp:revision>
  <cp:lastPrinted>2016-10-04T09:12:04Z</cp:lastPrinted>
  <dcterms:created xsi:type="dcterms:W3CDTF">2019-03-27T11:58:17Z</dcterms:created>
  <dcterms:modified xsi:type="dcterms:W3CDTF">2020-09-08T20:04:22Z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2083220</vt:lpwstr>
  </property>
  <property fmtid="{D5CDD505-2E9C-101B-9397-08002B2CF9AE}" pid="3" name="NXPowerLiteSettings">
    <vt:lpwstr>F88007B004F000</vt:lpwstr>
  </property>
  <property fmtid="{D5CDD505-2E9C-101B-9397-08002B2CF9AE}" pid="4" name="NXPowerLiteVersion">
    <vt:lpwstr>D6.2.12</vt:lpwstr>
  </property>
</Properties>
</file>